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9" r:id="rId1"/>
  </p:sldMasterIdLst>
  <p:notesMasterIdLst>
    <p:notesMasterId r:id="rId37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11" d="100"/>
          <a:sy n="111" d="100"/>
        </p:scale>
        <p:origin x="1157" y="67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notesMaster" Target="notesMasters/notesMaster1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g2ac0c98a20f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2" name="Google Shape;82;g2ac0c98a20f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g2edfaf37164_0_3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7" name="Google Shape;137;g2edfaf37164_0_3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g2edfaf37164_0_3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4" name="Google Shape;144;g2edfaf37164_0_3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g2edfaf37164_0_5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7" name="Google Shape;157;g2edfaf37164_0_5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Hello, there. 🖖</a:t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g2edfaf37164_0_5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4" name="Google Shape;164;g2edfaf37164_0_5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The strongest passwords are longer. Passwords should be (1) hard to guess and (2) easy to remember (or track).</a:t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g2edfaf37164_0_6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9" name="Google Shape;169;g2edfaf37164_0_6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You don’t need capitalization, numbers, special characters, but many password websites require them. You do need a longish unique random passphrase... and a way to keep track of it.</a:t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g2edfaf37164_0_6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5" name="Google Shape;175;g2edfaf37164_0_6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Wirecutter recommends 1Password &amp; BitWarden. Lots of others, but these are good. They solve the problem of remembering all your passwords so you only need to remember one. It can handle 2-factor.</a:t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g2edfaf37164_0_7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4" name="Google Shape;184;g2edfaf37164_0_7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Wirecutter recommends 1Password &amp; BitWarden. Lots of others, but these are good. They solve the problem of remembering all your passwords so you only need to remember one. It can handle 2-factor.</a:t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g2edfaf37164_0_8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2" name="Google Shape;192;g2edfaf37164_0_8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Wirecutter recommends 1Password &amp; BitWarden. Lots of others, but these are good. They solve the problem of remembering all your passwords so you only need to remember one. It can handle 2-factor.</a:t>
            </a: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Google Shape;199;g2ac0c98a20f_0_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0" name="Google Shape;200;g2ac0c98a20f_0_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Google Shape;206;g2ae2c8a6829_0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7" name="Google Shape;207;g2ae2c8a6829_0_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g2edfaf37164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8" name="Google Shape;88;g2edfaf37164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Google Shape;212;g1ee8d3242ec_0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3" name="Google Shape;213;g1ee8d3242ec_0_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Google Shape;218;g1ee8d3242ec_0_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9" name="Google Shape;219;g1ee8d3242ec_0_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How many have it installed already?</a:t>
            </a: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Google Shape;227;g2ae2c8a6829_0_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8" name="Google Shape;228;g2ae2c8a6829_0_2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Google Shape;233;g2ee3b6ff41e_0_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4" name="Google Shape;234;g2ee3b6ff41e_0_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" name="Google Shape;239;g2ac098d44b6_0_9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0" name="Google Shape;240;g2ac098d44b6_0_9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" name="Google Shape;245;g2ee3b6ff41e_0_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6" name="Google Shape;246;g2ee3b6ff41e_0_2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" name="Google Shape;251;g2ac0c98a20f_0_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2" name="Google Shape;252;g2ac0c98a20f_0_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" name="Google Shape;259;g2b100819c19_0_3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0" name="Google Shape;260;g2b100819c19_0_3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" name="Google Shape;264;g2b100819c19_0_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5" name="Google Shape;265;g2b100819c19_0_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" name="Google Shape;271;g2b100819c19_0_5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2" name="Google Shape;272;g2b100819c19_0_5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g2edfaf37164_0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4" name="Google Shape;94;g2edfaf37164_0_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8" name="Google Shape;278;g2b100819c19_0_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9" name="Google Shape;279;g2b100819c19_0_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5" name="Google Shape;285;g2b100819c19_0_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6" name="Google Shape;286;g2b100819c19_0_1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" name="Google Shape;292;g2b100819c19_0_2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3" name="Google Shape;293;g2b100819c19_0_2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8" name="Google Shape;298;g2b100819c19_0_6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9" name="Google Shape;299;g2b100819c19_0_6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3" name="Google Shape;303;g2edfaf37164_0_16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4" name="Google Shape;304;g2edfaf37164_0_16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9" name="Google Shape;309;g2edfaf37164_0_16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0" name="Google Shape;310;g2edfaf37164_0_16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g2edfaf37164_0_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0" name="Google Shape;100;g2edfaf37164_0_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g2ef81409eab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6" name="Google Shape;106;g2ef81409eab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g2edfaf37164_0_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2" name="Google Shape;112;g2edfaf37164_0_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g2edfaf37164_0_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8" name="Google Shape;118;g2edfaf37164_0_2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g2af5bbe900a_1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4" name="Google Shape;124;g2af5bbe900a_1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g2edfaf37164_0_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0" name="Google Shape;130;g2edfaf37164_0_2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Google Shape;13;p2"/>
          <p:cNvSpPr txBox="1"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venir"/>
              <a:buNone/>
              <a:defRPr sz="45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4" name="Google Shape;14;p2"/>
          <p:cNvSpPr txBox="1">
            <a:spLocks noGrp="1"/>
          </p:cNvSpPr>
          <p:nvPr>
            <p:ph type="subTitle" idx="1"/>
          </p:nvPr>
        </p:nvSpPr>
        <p:spPr>
          <a:xfrm>
            <a:off x="1143000" y="2701529"/>
            <a:ext cx="6858000" cy="124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1pPr>
            <a:lvl2pPr lvl="1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/>
            </a:lvl2pPr>
            <a:lvl3pPr lvl="2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3pPr>
            <a:lvl4pPr lvl="3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4pPr>
            <a:lvl5pPr lvl="4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5pPr>
            <a:lvl6pPr lvl="5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6pPr>
            <a:lvl7pPr lvl="6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7pPr>
            <a:lvl8pPr lvl="7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8pPr>
            <a:lvl9pPr lvl="8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9pPr>
          </a:lstStyle>
          <a:p>
            <a:endParaRPr/>
          </a:p>
        </p:txBody>
      </p:sp>
      <p:sp>
        <p:nvSpPr>
          <p:cNvPr id="15" name="Google Shape;15;p2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6" name="Google Shape;16;p2"/>
          <p:cNvSpPr txBox="1">
            <a:spLocks noGrp="1"/>
          </p:cNvSpPr>
          <p:nvPr>
            <p:ph type="ftr" idx="11"/>
          </p:nvPr>
        </p:nvSpPr>
        <p:spPr>
          <a:xfrm>
            <a:off x="3028950" y="4386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1"/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11"/>
          <p:cNvSpPr txBox="1">
            <a:spLocks noGrp="1"/>
          </p:cNvSpPr>
          <p:nvPr>
            <p:ph type="body" idx="1"/>
          </p:nvPr>
        </p:nvSpPr>
        <p:spPr>
          <a:xfrm rot="5400000">
            <a:off x="2940300" y="-942431"/>
            <a:ext cx="3263400" cy="788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3175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marL="914400" lvl="1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marL="1371600" lvl="2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marL="1828800" lvl="3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marL="2286000" lvl="4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marL="2743200" lvl="5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71" name="Google Shape;71;p11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11"/>
          <p:cNvSpPr txBox="1">
            <a:spLocks noGrp="1"/>
          </p:cNvSpPr>
          <p:nvPr>
            <p:ph type="ftr" idx="11"/>
          </p:nvPr>
        </p:nvSpPr>
        <p:spPr>
          <a:xfrm>
            <a:off x="3028950" y="4386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11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2"/>
          <p:cNvSpPr txBox="1">
            <a:spLocks noGrp="1"/>
          </p:cNvSpPr>
          <p:nvPr>
            <p:ph type="title"/>
          </p:nvPr>
        </p:nvSpPr>
        <p:spPr>
          <a:xfrm rot="5400000">
            <a:off x="5350050" y="1467544"/>
            <a:ext cx="4359000" cy="197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12"/>
          <p:cNvSpPr txBox="1">
            <a:spLocks noGrp="1"/>
          </p:cNvSpPr>
          <p:nvPr>
            <p:ph type="body" idx="1"/>
          </p:nvPr>
        </p:nvSpPr>
        <p:spPr>
          <a:xfrm rot="5400000">
            <a:off x="1349475" y="-447056"/>
            <a:ext cx="4359000" cy="580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3175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marL="914400" lvl="1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marL="1371600" lvl="2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marL="1828800" lvl="3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marL="2286000" lvl="4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marL="2743200" lvl="5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77" name="Google Shape;77;p12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12"/>
          <p:cNvSpPr txBox="1">
            <a:spLocks noGrp="1"/>
          </p:cNvSpPr>
          <p:nvPr>
            <p:ph type="ftr" idx="11"/>
          </p:nvPr>
        </p:nvSpPr>
        <p:spPr>
          <a:xfrm>
            <a:off x="3028950" y="4386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12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3"/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Avenir"/>
              <a:buNone/>
              <a:defRPr b="0" i="0">
                <a:latin typeface="Avenir"/>
                <a:ea typeface="Avenir"/>
                <a:cs typeface="Avenir"/>
                <a:sym typeface="Avenir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3"/>
          <p:cNvSpPr txBox="1">
            <a:spLocks noGrp="1"/>
          </p:cNvSpPr>
          <p:nvPr>
            <p:ph type="body" idx="1"/>
          </p:nvPr>
        </p:nvSpPr>
        <p:spPr>
          <a:xfrm>
            <a:off x="628650" y="1369219"/>
            <a:ext cx="7886700" cy="326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36195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100"/>
              <a:buChar char="•"/>
              <a:defRPr b="0" i="0">
                <a:latin typeface="Avenir"/>
                <a:ea typeface="Avenir"/>
                <a:cs typeface="Avenir"/>
                <a:sym typeface="Avenir"/>
              </a:defRPr>
            </a:lvl1pPr>
            <a:lvl2pPr marL="914400" lvl="1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b="0" i="0">
                <a:latin typeface="Avenir"/>
                <a:ea typeface="Avenir"/>
                <a:cs typeface="Avenir"/>
                <a:sym typeface="Avenir"/>
              </a:defRPr>
            </a:lvl2pPr>
            <a:lvl3pPr marL="1371600" lvl="2" indent="-3238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b="0" i="0">
                <a:latin typeface="Avenir"/>
                <a:ea typeface="Avenir"/>
                <a:cs typeface="Avenir"/>
                <a:sym typeface="Avenir"/>
              </a:defRPr>
            </a:lvl3pPr>
            <a:lvl4pPr marL="1828800" lvl="3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 b="0" i="0">
                <a:latin typeface="Avenir"/>
                <a:ea typeface="Avenir"/>
                <a:cs typeface="Avenir"/>
                <a:sym typeface="Avenir"/>
              </a:defRPr>
            </a:lvl4pPr>
            <a:lvl5pPr marL="2286000" lvl="4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 b="0" i="0">
                <a:latin typeface="Avenir"/>
                <a:ea typeface="Avenir"/>
                <a:cs typeface="Avenir"/>
                <a:sym typeface="Avenir"/>
              </a:defRPr>
            </a:lvl5pPr>
            <a:lvl6pPr marL="2743200" lvl="5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20" name="Google Shape;20;p3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21" name="Google Shape;21;p3"/>
          <p:cNvSpPr txBox="1">
            <a:spLocks noGrp="1"/>
          </p:cNvSpPr>
          <p:nvPr>
            <p:ph type="ftr" idx="11"/>
          </p:nvPr>
        </p:nvSpPr>
        <p:spPr>
          <a:xfrm>
            <a:off x="3028950" y="4386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3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4"/>
          <p:cNvSpPr txBox="1">
            <a:spLocks noGrp="1"/>
          </p:cNvSpPr>
          <p:nvPr>
            <p:ph type="title"/>
          </p:nvPr>
        </p:nvSpPr>
        <p:spPr>
          <a:xfrm>
            <a:off x="623888" y="1282303"/>
            <a:ext cx="7886700" cy="213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venir"/>
              <a:buNone/>
              <a:defRPr sz="45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4"/>
          <p:cNvSpPr txBox="1">
            <a:spLocks noGrp="1"/>
          </p:cNvSpPr>
          <p:nvPr>
            <p:ph type="body" idx="1"/>
          </p:nvPr>
        </p:nvSpPr>
        <p:spPr>
          <a:xfrm>
            <a:off x="623888" y="3442097"/>
            <a:ext cx="7886700" cy="112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500"/>
              <a:buNone/>
              <a:defRPr sz="15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26" name="Google Shape;26;p4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4"/>
          <p:cNvSpPr txBox="1">
            <a:spLocks noGrp="1"/>
          </p:cNvSpPr>
          <p:nvPr>
            <p:ph type="ftr" idx="11"/>
          </p:nvPr>
        </p:nvSpPr>
        <p:spPr>
          <a:xfrm>
            <a:off x="3028950" y="4386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28" name="Google Shape;28;p4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5"/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5"/>
          <p:cNvSpPr txBox="1">
            <a:spLocks noGrp="1"/>
          </p:cNvSpPr>
          <p:nvPr>
            <p:ph type="body" idx="1"/>
          </p:nvPr>
        </p:nvSpPr>
        <p:spPr>
          <a:xfrm>
            <a:off x="628650" y="1369219"/>
            <a:ext cx="3886200" cy="326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3175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marL="914400" lvl="1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marL="1371600" lvl="2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marL="1828800" lvl="3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marL="2286000" lvl="4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marL="2743200" lvl="5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32" name="Google Shape;32;p5"/>
          <p:cNvSpPr txBox="1">
            <a:spLocks noGrp="1"/>
          </p:cNvSpPr>
          <p:nvPr>
            <p:ph type="body" idx="2"/>
          </p:nvPr>
        </p:nvSpPr>
        <p:spPr>
          <a:xfrm>
            <a:off x="4629150" y="1369219"/>
            <a:ext cx="3886200" cy="326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3175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marL="914400" lvl="1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marL="1371600" lvl="2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marL="1828800" lvl="3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marL="2286000" lvl="4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marL="2743200" lvl="5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33" name="Google Shape;33;p5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34" name="Google Shape;34;p5"/>
          <p:cNvSpPr txBox="1">
            <a:spLocks noGrp="1"/>
          </p:cNvSpPr>
          <p:nvPr>
            <p:ph type="ftr" idx="11"/>
          </p:nvPr>
        </p:nvSpPr>
        <p:spPr>
          <a:xfrm>
            <a:off x="3028950" y="4386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5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6"/>
          <p:cNvSpPr txBox="1">
            <a:spLocks noGrp="1"/>
          </p:cNvSpPr>
          <p:nvPr>
            <p:ph type="title"/>
          </p:nvPr>
        </p:nvSpPr>
        <p:spPr>
          <a:xfrm>
            <a:off x="629841" y="273844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6"/>
          <p:cNvSpPr txBox="1">
            <a:spLocks noGrp="1"/>
          </p:cNvSpPr>
          <p:nvPr>
            <p:ph type="body" idx="1"/>
          </p:nvPr>
        </p:nvSpPr>
        <p:spPr>
          <a:xfrm>
            <a:off x="629841" y="1260872"/>
            <a:ext cx="3868200" cy="61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1pPr>
            <a:lvl2pPr marL="914400" lvl="1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 b="1"/>
            </a:lvl2pPr>
            <a:lvl3pPr marL="1371600" lvl="2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 b="1"/>
            </a:lvl3pPr>
            <a:lvl4pPr marL="1828800" lvl="3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4pPr>
            <a:lvl5pPr marL="2286000" lvl="4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5pPr>
            <a:lvl6pPr marL="2743200" lvl="5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6pPr>
            <a:lvl7pPr marL="3200400" lvl="6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7pPr>
            <a:lvl8pPr marL="3657600" lvl="7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8pPr>
            <a:lvl9pPr marL="4114800" lvl="8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9pPr>
          </a:lstStyle>
          <a:p>
            <a:endParaRPr/>
          </a:p>
        </p:txBody>
      </p:sp>
      <p:sp>
        <p:nvSpPr>
          <p:cNvPr id="39" name="Google Shape;39;p6"/>
          <p:cNvSpPr txBox="1">
            <a:spLocks noGrp="1"/>
          </p:cNvSpPr>
          <p:nvPr>
            <p:ph type="body" idx="2"/>
          </p:nvPr>
        </p:nvSpPr>
        <p:spPr>
          <a:xfrm>
            <a:off x="629841" y="1878806"/>
            <a:ext cx="3868200" cy="276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3175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marL="914400" lvl="1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marL="1371600" lvl="2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marL="1828800" lvl="3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marL="2286000" lvl="4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marL="2743200" lvl="5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40" name="Google Shape;40;p6"/>
          <p:cNvSpPr txBox="1">
            <a:spLocks noGrp="1"/>
          </p:cNvSpPr>
          <p:nvPr>
            <p:ph type="body" idx="3"/>
          </p:nvPr>
        </p:nvSpPr>
        <p:spPr>
          <a:xfrm>
            <a:off x="4629150" y="1260872"/>
            <a:ext cx="3887400" cy="61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1pPr>
            <a:lvl2pPr marL="914400" lvl="1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 b="1"/>
            </a:lvl2pPr>
            <a:lvl3pPr marL="1371600" lvl="2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 b="1"/>
            </a:lvl3pPr>
            <a:lvl4pPr marL="1828800" lvl="3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4pPr>
            <a:lvl5pPr marL="2286000" lvl="4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5pPr>
            <a:lvl6pPr marL="2743200" lvl="5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6pPr>
            <a:lvl7pPr marL="3200400" lvl="6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7pPr>
            <a:lvl8pPr marL="3657600" lvl="7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8pPr>
            <a:lvl9pPr marL="4114800" lvl="8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9pPr>
          </a:lstStyle>
          <a:p>
            <a:endParaRPr/>
          </a:p>
        </p:txBody>
      </p:sp>
      <p:sp>
        <p:nvSpPr>
          <p:cNvPr id="41" name="Google Shape;41;p6"/>
          <p:cNvSpPr txBox="1">
            <a:spLocks noGrp="1"/>
          </p:cNvSpPr>
          <p:nvPr>
            <p:ph type="body" idx="4"/>
          </p:nvPr>
        </p:nvSpPr>
        <p:spPr>
          <a:xfrm>
            <a:off x="4629150" y="1878806"/>
            <a:ext cx="3887400" cy="276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3175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marL="914400" lvl="1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marL="1371600" lvl="2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marL="1828800" lvl="3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marL="2286000" lvl="4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marL="2743200" lvl="5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42" name="Google Shape;42;p6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43" name="Google Shape;43;p6"/>
          <p:cNvSpPr txBox="1">
            <a:spLocks noGrp="1"/>
          </p:cNvSpPr>
          <p:nvPr>
            <p:ph type="ftr" idx="11"/>
          </p:nvPr>
        </p:nvSpPr>
        <p:spPr>
          <a:xfrm>
            <a:off x="3028950" y="4386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44" name="Google Shape;44;p6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7"/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7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7"/>
          <p:cNvSpPr txBox="1">
            <a:spLocks noGrp="1"/>
          </p:cNvSpPr>
          <p:nvPr>
            <p:ph type="ftr" idx="11"/>
          </p:nvPr>
        </p:nvSpPr>
        <p:spPr>
          <a:xfrm>
            <a:off x="3028950" y="4386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49" name="Google Shape;49;p7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8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8"/>
          <p:cNvSpPr txBox="1">
            <a:spLocks noGrp="1"/>
          </p:cNvSpPr>
          <p:nvPr>
            <p:ph type="ftr" idx="11"/>
          </p:nvPr>
        </p:nvSpPr>
        <p:spPr>
          <a:xfrm>
            <a:off x="3028950" y="4386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8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9"/>
          <p:cNvSpPr txBox="1">
            <a:spLocks noGrp="1"/>
          </p:cNvSpPr>
          <p:nvPr>
            <p:ph type="title"/>
          </p:nvPr>
        </p:nvSpPr>
        <p:spPr>
          <a:xfrm>
            <a:off x="629841" y="342900"/>
            <a:ext cx="2949300" cy="120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venir"/>
              <a:buNone/>
              <a:defRPr sz="24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9"/>
          <p:cNvSpPr txBox="1">
            <a:spLocks noGrp="1"/>
          </p:cNvSpPr>
          <p:nvPr>
            <p:ph type="body" idx="1"/>
          </p:nvPr>
        </p:nvSpPr>
        <p:spPr>
          <a:xfrm>
            <a:off x="3887391" y="740569"/>
            <a:ext cx="4629300" cy="36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3810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619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100"/>
              <a:buChar char="•"/>
              <a:defRPr sz="2100"/>
            </a:lvl2pPr>
            <a:lvl3pPr marL="1371600" lvl="2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238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4pPr>
            <a:lvl5pPr marL="2286000" lvl="4" indent="-3238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5pPr>
            <a:lvl6pPr marL="2743200" lvl="5" indent="-3238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6pPr>
            <a:lvl7pPr marL="3200400" lvl="6" indent="-3238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7pPr>
            <a:lvl8pPr marL="3657600" lvl="7" indent="-3238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8pPr>
            <a:lvl9pPr marL="4114800" lvl="8" indent="-3238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9pPr>
          </a:lstStyle>
          <a:p>
            <a:endParaRPr/>
          </a:p>
        </p:txBody>
      </p:sp>
      <p:sp>
        <p:nvSpPr>
          <p:cNvPr id="57" name="Google Shape;57;p9"/>
          <p:cNvSpPr txBox="1">
            <a:spLocks noGrp="1"/>
          </p:cNvSpPr>
          <p:nvPr>
            <p:ph type="body" idx="2"/>
          </p:nvPr>
        </p:nvSpPr>
        <p:spPr>
          <a:xfrm>
            <a:off x="629841" y="1543050"/>
            <a:ext cx="2949300" cy="28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1pPr>
            <a:lvl2pPr marL="914400" lvl="1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/>
            </a:lvl2pPr>
            <a:lvl3pPr marL="1371600" lvl="2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3pPr>
            <a:lvl4pPr marL="1828800" lvl="3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4pPr>
            <a:lvl5pPr marL="2286000" lvl="4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5pPr>
            <a:lvl6pPr marL="2743200" lvl="5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6pPr>
            <a:lvl7pPr marL="3200400" lvl="6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7pPr>
            <a:lvl8pPr marL="3657600" lvl="7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8pPr>
            <a:lvl9pPr marL="4114800" lvl="8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9pPr>
          </a:lstStyle>
          <a:p>
            <a:endParaRPr/>
          </a:p>
        </p:txBody>
      </p:sp>
      <p:sp>
        <p:nvSpPr>
          <p:cNvPr id="58" name="Google Shape;58;p9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9"/>
          <p:cNvSpPr txBox="1">
            <a:spLocks noGrp="1"/>
          </p:cNvSpPr>
          <p:nvPr>
            <p:ph type="ftr" idx="11"/>
          </p:nvPr>
        </p:nvSpPr>
        <p:spPr>
          <a:xfrm>
            <a:off x="3028950" y="4386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9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0"/>
          <p:cNvSpPr txBox="1">
            <a:spLocks noGrp="1"/>
          </p:cNvSpPr>
          <p:nvPr>
            <p:ph type="title"/>
          </p:nvPr>
        </p:nvSpPr>
        <p:spPr>
          <a:xfrm>
            <a:off x="629841" y="342900"/>
            <a:ext cx="2949300" cy="120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venir"/>
              <a:buNone/>
              <a:defRPr sz="24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10"/>
          <p:cNvSpPr>
            <a:spLocks noGrp="1"/>
          </p:cNvSpPr>
          <p:nvPr>
            <p:ph type="pic" idx="2"/>
          </p:nvPr>
        </p:nvSpPr>
        <p:spPr>
          <a:xfrm>
            <a:off x="3887391" y="740569"/>
            <a:ext cx="4629300" cy="3655200"/>
          </a:xfrm>
          <a:prstGeom prst="rect">
            <a:avLst/>
          </a:prstGeom>
          <a:noFill/>
          <a:ln>
            <a:noFill/>
          </a:ln>
        </p:spPr>
      </p:sp>
      <p:sp>
        <p:nvSpPr>
          <p:cNvPr id="64" name="Google Shape;64;p10"/>
          <p:cNvSpPr txBox="1">
            <a:spLocks noGrp="1"/>
          </p:cNvSpPr>
          <p:nvPr>
            <p:ph type="body" idx="1"/>
          </p:nvPr>
        </p:nvSpPr>
        <p:spPr>
          <a:xfrm>
            <a:off x="629841" y="1543050"/>
            <a:ext cx="2949300" cy="28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1pPr>
            <a:lvl2pPr marL="914400" lvl="1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/>
            </a:lvl2pPr>
            <a:lvl3pPr marL="1371600" lvl="2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3pPr>
            <a:lvl4pPr marL="1828800" lvl="3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4pPr>
            <a:lvl5pPr marL="2286000" lvl="4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5pPr>
            <a:lvl6pPr marL="2743200" lvl="5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6pPr>
            <a:lvl7pPr marL="3200400" lvl="6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7pPr>
            <a:lvl8pPr marL="3657600" lvl="7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8pPr>
            <a:lvl9pPr marL="4114800" lvl="8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9pPr>
          </a:lstStyle>
          <a:p>
            <a:endParaRPr/>
          </a:p>
        </p:txBody>
      </p:sp>
      <p:sp>
        <p:nvSpPr>
          <p:cNvPr id="65" name="Google Shape;65;p10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10"/>
          <p:cNvSpPr txBox="1">
            <a:spLocks noGrp="1"/>
          </p:cNvSpPr>
          <p:nvPr>
            <p:ph type="ftr" idx="11"/>
          </p:nvPr>
        </p:nvSpPr>
        <p:spPr>
          <a:xfrm>
            <a:off x="3028950" y="4386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10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Avenir"/>
              <a:buNone/>
              <a:defRPr sz="33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628650" y="1369219"/>
            <a:ext cx="7886700" cy="326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marR="0" lvl="0" indent="-36195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•"/>
              <a:defRPr sz="21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2pPr>
            <a:lvl3pPr marL="1371600" marR="0" lvl="2" indent="-3238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3pPr>
            <a:lvl4pPr marL="1828800" marR="0" lvl="3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4pPr>
            <a:lvl5pPr marL="2286000" marR="0" lvl="4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5pPr>
            <a:lvl6pPr marL="2743200" marR="0" lvl="5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9" name="Google Shape;9;p1"/>
          <p:cNvPicPr preferRelativeResize="0"/>
          <p:nvPr/>
        </p:nvPicPr>
        <p:blipFill rotWithShape="1">
          <a:blip r:embed="rId13">
            <a:alphaModFix/>
          </a:blip>
          <a:srcRect/>
          <a:stretch/>
        </p:blipFill>
        <p:spPr>
          <a:xfrm>
            <a:off x="208918" y="4476701"/>
            <a:ext cx="839463" cy="666849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Google Shape;10;p1"/>
          <p:cNvPicPr preferRelativeResize="0"/>
          <p:nvPr/>
        </p:nvPicPr>
        <p:blipFill rotWithShape="1">
          <a:blip r:embed="rId14">
            <a:alphaModFix/>
          </a:blip>
          <a:srcRect/>
          <a:stretch/>
        </p:blipFill>
        <p:spPr>
          <a:xfrm>
            <a:off x="2834212" y="4560209"/>
            <a:ext cx="3170776" cy="404766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Google Shape;11;p1"/>
          <p:cNvPicPr preferRelativeResize="0"/>
          <p:nvPr/>
        </p:nvPicPr>
        <p:blipFill>
          <a:blip r:embed="rId15">
            <a:alphaModFix/>
          </a:blip>
          <a:stretch>
            <a:fillRect/>
          </a:stretch>
        </p:blipFill>
        <p:spPr>
          <a:xfrm>
            <a:off x="6593450" y="4476700"/>
            <a:ext cx="2243001" cy="486950"/>
          </a:xfrm>
          <a:prstGeom prst="rect">
            <a:avLst/>
          </a:prstGeom>
          <a:noFill/>
          <a:ln>
            <a:noFill/>
          </a:ln>
        </p:spPr>
      </p:pic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4" Type="http://schemas.openxmlformats.org/officeDocument/2006/relationships/hyperlink" Target="https://haveibeenpwned.com/" TargetMode="Externa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png"/><Relationship Id="rId11" Type="http://schemas.openxmlformats.org/officeDocument/2006/relationships/image" Target="../media/image14.png"/><Relationship Id="rId5" Type="http://schemas.openxmlformats.org/officeDocument/2006/relationships/image" Target="../media/image8.png"/><Relationship Id="rId10" Type="http://schemas.openxmlformats.org/officeDocument/2006/relationships/image" Target="../media/image13.png"/><Relationship Id="rId4" Type="http://schemas.openxmlformats.org/officeDocument/2006/relationships/image" Target="../media/image7.png"/><Relationship Id="rId9" Type="http://schemas.openxmlformats.org/officeDocument/2006/relationships/image" Target="../media/image12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4" Type="http://schemas.openxmlformats.org/officeDocument/2006/relationships/hyperlink" Target="https://www.useapassphrase.com/" TargetMode="Externa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3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4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hyperlink" Target="https://2fa.directory/us/" TargetMode="External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4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4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haveibeenpwned.com/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black and white drawing of a dome&#10;&#10;AI-generated content may be incorrect.">
            <a:extLst>
              <a:ext uri="{FF2B5EF4-FFF2-40B4-BE49-F238E27FC236}">
                <a16:creationId xmlns:a16="http://schemas.microsoft.com/office/drawing/2014/main" id="{DD0437B0-8BA6-04C4-1436-DDB41ECC8CB7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20000"/>
          </a:blip>
          <a:stretch>
            <a:fillRect/>
          </a:stretch>
        </p:blipFill>
        <p:spPr>
          <a:xfrm>
            <a:off x="2000250" y="0"/>
            <a:ext cx="5143500" cy="5143500"/>
          </a:xfrm>
          <a:prstGeom prst="rect">
            <a:avLst/>
          </a:prstGeom>
        </p:spPr>
      </p:pic>
      <p:sp>
        <p:nvSpPr>
          <p:cNvPr id="84" name="Google Shape;84;p13"/>
          <p:cNvSpPr txBox="1">
            <a:spLocks noGrp="1"/>
          </p:cNvSpPr>
          <p:nvPr>
            <p:ph type="ctrTitle"/>
          </p:nvPr>
        </p:nvSpPr>
        <p:spPr>
          <a:xfrm>
            <a:off x="1143000" y="256938"/>
            <a:ext cx="6858000" cy="1491361"/>
          </a:xfrm>
          <a:prstGeom prst="rect">
            <a:avLst/>
          </a:prstGeom>
        </p:spPr>
        <p:txBody>
          <a:bodyPr spcFirstLastPara="1" wrap="square" lIns="68575" tIns="34275" rIns="68575" bIns="34275" anchor="b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Congressional Staff Cybersecurity Training</a:t>
            </a:r>
            <a:endParaRPr dirty="0"/>
          </a:p>
        </p:txBody>
      </p:sp>
      <p:sp>
        <p:nvSpPr>
          <p:cNvPr id="85" name="Google Shape;85;p13"/>
          <p:cNvSpPr txBox="1">
            <a:spLocks noGrp="1"/>
          </p:cNvSpPr>
          <p:nvPr>
            <p:ph type="subTitle" idx="1"/>
          </p:nvPr>
        </p:nvSpPr>
        <p:spPr>
          <a:xfrm>
            <a:off x="1143000" y="2701529"/>
            <a:ext cx="6858000" cy="1241700"/>
          </a:xfrm>
          <a:prstGeom prst="rect">
            <a:avLst/>
          </a:prstGeom>
        </p:spPr>
        <p:txBody>
          <a:bodyPr spcFirstLastPara="1" wrap="square" lIns="68575" tIns="34275" rIns="68575" bIns="34275" anchor="t" anchorCtr="0">
            <a:normAutofit/>
          </a:bodyPr>
          <a:lstStyle/>
          <a:p>
            <a:pPr marL="0" lvl="0" indent="0" algn="ctr" rtl="0">
              <a:spcBef>
                <a:spcPts val="800"/>
              </a:spcBef>
              <a:spcAft>
                <a:spcPts val="0"/>
              </a:spcAft>
              <a:buNone/>
            </a:pPr>
            <a:endParaRPr dirty="0"/>
          </a:p>
          <a:p>
            <a:pPr marL="0" lvl="0" indent="0" algn="ctr" rtl="0">
              <a:spcBef>
                <a:spcPts val="800"/>
              </a:spcBef>
              <a:spcAft>
                <a:spcPts val="0"/>
              </a:spcAft>
              <a:buNone/>
            </a:pPr>
            <a:r>
              <a:rPr lang="en" dirty="0"/>
              <a:t>March 24, 2025</a:t>
            </a:r>
            <a:endParaRPr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9" name="Google Shape;139;p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11125"/>
            <a:ext cx="9143999" cy="3904525"/>
          </a:xfrm>
          <a:prstGeom prst="rect">
            <a:avLst/>
          </a:prstGeom>
          <a:noFill/>
          <a:ln w="9525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</p:pic>
      <p:sp>
        <p:nvSpPr>
          <p:cNvPr id="140" name="Google Shape;140;p22"/>
          <p:cNvSpPr txBox="1"/>
          <p:nvPr/>
        </p:nvSpPr>
        <p:spPr>
          <a:xfrm>
            <a:off x="0" y="3886200"/>
            <a:ext cx="9144000" cy="70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400" u="sng">
                <a:solidFill>
                  <a:schemeClr val="hlink"/>
                </a:solidFill>
                <a:hlinkClick r:id="rId4"/>
              </a:rPr>
              <a:t>https://haveibeenpwned.com/</a:t>
            </a:r>
            <a:endParaRPr sz="300">
              <a:solidFill>
                <a:schemeClr val="dk1"/>
              </a:solidFill>
            </a:endParaRPr>
          </a:p>
        </p:txBody>
      </p:sp>
      <p:sp>
        <p:nvSpPr>
          <p:cNvPr id="141" name="Google Shape;141;p22"/>
          <p:cNvSpPr/>
          <p:nvPr/>
        </p:nvSpPr>
        <p:spPr>
          <a:xfrm>
            <a:off x="1738650" y="3455825"/>
            <a:ext cx="1599000" cy="236100"/>
          </a:xfrm>
          <a:prstGeom prst="roundRect">
            <a:avLst>
              <a:gd name="adj" fmla="val 16667"/>
            </a:avLst>
          </a:prstGeom>
          <a:noFill/>
          <a:ln w="11430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Avenir"/>
              <a:ea typeface="Avenir"/>
              <a:cs typeface="Avenir"/>
              <a:sym typeface="Avenir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6" name="Google Shape;146;p2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52400"/>
            <a:ext cx="4082175" cy="7221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47" name="Google Shape;147;p2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52400" y="1792225"/>
            <a:ext cx="4082224" cy="1029331"/>
          </a:xfrm>
          <a:prstGeom prst="rect">
            <a:avLst/>
          </a:prstGeom>
          <a:noFill/>
          <a:ln>
            <a:noFill/>
          </a:ln>
        </p:spPr>
      </p:pic>
      <p:pic>
        <p:nvPicPr>
          <p:cNvPr id="148" name="Google Shape;148;p2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52400" y="966550"/>
            <a:ext cx="4082228" cy="7221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49" name="Google Shape;149;p23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152400" y="2906625"/>
            <a:ext cx="4082175" cy="926891"/>
          </a:xfrm>
          <a:prstGeom prst="rect">
            <a:avLst/>
          </a:prstGeom>
          <a:noFill/>
          <a:ln>
            <a:noFill/>
          </a:ln>
        </p:spPr>
      </p:pic>
      <p:pic>
        <p:nvPicPr>
          <p:cNvPr id="150" name="Google Shape;150;p23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4345100" y="152399"/>
            <a:ext cx="4742014" cy="8388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1" name="Google Shape;151;p23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4345099" y="1081375"/>
            <a:ext cx="4742026" cy="838853"/>
          </a:xfrm>
          <a:prstGeom prst="rect">
            <a:avLst/>
          </a:prstGeom>
          <a:noFill/>
          <a:ln>
            <a:noFill/>
          </a:ln>
        </p:spPr>
      </p:pic>
      <p:pic>
        <p:nvPicPr>
          <p:cNvPr id="152" name="Google Shape;152;p23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4337824" y="1996425"/>
            <a:ext cx="4756589" cy="7221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53" name="Google Shape;153;p23"/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>
            <a:off x="4337825" y="2830425"/>
            <a:ext cx="4756573" cy="541102"/>
          </a:xfrm>
          <a:prstGeom prst="rect">
            <a:avLst/>
          </a:prstGeom>
          <a:noFill/>
          <a:ln>
            <a:noFill/>
          </a:ln>
        </p:spPr>
      </p:pic>
      <p:pic>
        <p:nvPicPr>
          <p:cNvPr id="154" name="Google Shape;154;p23"/>
          <p:cNvPicPr preferRelativeResize="0"/>
          <p:nvPr/>
        </p:nvPicPr>
        <p:blipFill>
          <a:blip r:embed="rId11">
            <a:alphaModFix/>
          </a:blip>
          <a:stretch>
            <a:fillRect/>
          </a:stretch>
        </p:blipFill>
        <p:spPr>
          <a:xfrm>
            <a:off x="4337827" y="3483401"/>
            <a:ext cx="4742025" cy="78494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p24"/>
          <p:cNvSpPr txBox="1">
            <a:spLocks noGrp="1"/>
          </p:cNvSpPr>
          <p:nvPr>
            <p:ph type="ctrTitle"/>
          </p:nvPr>
        </p:nvSpPr>
        <p:spPr>
          <a:xfrm>
            <a:off x="1143000" y="1066800"/>
            <a:ext cx="6858000" cy="1790700"/>
          </a:xfrm>
          <a:prstGeom prst="rect">
            <a:avLst/>
          </a:prstGeom>
        </p:spPr>
        <p:txBody>
          <a:bodyPr spcFirstLastPara="1" wrap="square" lIns="68575" tIns="34275" rIns="68575" bIns="34275" anchor="b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Passwords &amp; </a:t>
            </a:r>
            <a:endParaRPr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Password Managers</a:t>
            </a:r>
            <a:endParaRPr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0" name="Google Shape;160;p24"/>
          <p:cNvSpPr txBox="1"/>
          <p:nvPr/>
        </p:nvSpPr>
        <p:spPr>
          <a:xfrm>
            <a:off x="2714275" y="2782675"/>
            <a:ext cx="3904200" cy="1370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1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rPr>
              <a:t>Daniel Schuman</a:t>
            </a:r>
            <a:endParaRPr sz="2100">
              <a:solidFill>
                <a:schemeClr val="dk1"/>
              </a:solidFill>
              <a:latin typeface="Avenir"/>
              <a:ea typeface="Avenir"/>
              <a:cs typeface="Avenir"/>
              <a:sym typeface="Avenir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1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rPr>
              <a:t>American Governance Institute</a:t>
            </a:r>
            <a:endParaRPr sz="2100">
              <a:solidFill>
                <a:schemeClr val="dk1"/>
              </a:solidFill>
              <a:latin typeface="Avenir"/>
              <a:ea typeface="Avenir"/>
              <a:cs typeface="Avenir"/>
              <a:sym typeface="Avenir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1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rPr>
              <a:t>Executive Director</a:t>
            </a:r>
            <a:endParaRPr sz="2100">
              <a:solidFill>
                <a:schemeClr val="dk1"/>
              </a:solidFill>
              <a:latin typeface="Avenir"/>
              <a:ea typeface="Avenir"/>
              <a:cs typeface="Avenir"/>
              <a:sym typeface="Avenir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1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rPr>
              <a:t>Daniel@AmericaLabs.org</a:t>
            </a:r>
            <a:endParaRPr sz="2100">
              <a:solidFill>
                <a:schemeClr val="dk1"/>
              </a:solidFill>
              <a:latin typeface="Avenir"/>
              <a:ea typeface="Avenir"/>
              <a:cs typeface="Avenir"/>
              <a:sym typeface="Avenir"/>
            </a:endParaRPr>
          </a:p>
        </p:txBody>
      </p:sp>
      <p:cxnSp>
        <p:nvCxnSpPr>
          <p:cNvPr id="161" name="Google Shape;161;p24"/>
          <p:cNvCxnSpPr/>
          <p:nvPr/>
        </p:nvCxnSpPr>
        <p:spPr>
          <a:xfrm>
            <a:off x="3828350" y="2620175"/>
            <a:ext cx="1693800" cy="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6" name="Google Shape;166;p25"/>
          <p:cNvPicPr preferRelativeResize="0"/>
          <p:nvPr/>
        </p:nvPicPr>
        <p:blipFill rotWithShape="1">
          <a:blip r:embed="rId3">
            <a:alphaModFix/>
          </a:blip>
          <a:srcRect l="2095" t="12225" b="9953"/>
          <a:stretch/>
        </p:blipFill>
        <p:spPr>
          <a:xfrm>
            <a:off x="649200" y="0"/>
            <a:ext cx="7845599" cy="44070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1" name="Google Shape;171;p2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683662" y="0"/>
            <a:ext cx="5776675" cy="4084299"/>
          </a:xfrm>
          <a:prstGeom prst="rect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pic>
      <p:sp>
        <p:nvSpPr>
          <p:cNvPr id="172" name="Google Shape;172;p26"/>
          <p:cNvSpPr txBox="1"/>
          <p:nvPr/>
        </p:nvSpPr>
        <p:spPr>
          <a:xfrm>
            <a:off x="1633050" y="4034150"/>
            <a:ext cx="5877900" cy="55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u="sng">
                <a:solidFill>
                  <a:schemeClr val="hlink"/>
                </a:solidFill>
                <a:hlinkClick r:id="rId4"/>
              </a:rPr>
              <a:t>https://www.useapassphrase.com/</a:t>
            </a:r>
            <a:endParaRPr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7" name="Google Shape;177;p27"/>
          <p:cNvPicPr preferRelativeResize="0"/>
          <p:nvPr/>
        </p:nvPicPr>
        <p:blipFill rotWithShape="1">
          <a:blip r:embed="rId3">
            <a:alphaModFix/>
          </a:blip>
          <a:srcRect r="11190"/>
          <a:stretch/>
        </p:blipFill>
        <p:spPr>
          <a:xfrm>
            <a:off x="2677075" y="954513"/>
            <a:ext cx="3789850" cy="771525"/>
          </a:xfrm>
          <a:prstGeom prst="rect">
            <a:avLst/>
          </a:prstGeom>
          <a:noFill/>
          <a:ln>
            <a:noFill/>
          </a:ln>
        </p:spPr>
      </p:pic>
      <p:sp>
        <p:nvSpPr>
          <p:cNvPr id="178" name="Google Shape;178;p27"/>
          <p:cNvSpPr txBox="1"/>
          <p:nvPr/>
        </p:nvSpPr>
        <p:spPr>
          <a:xfrm>
            <a:off x="1392775" y="4267650"/>
            <a:ext cx="58242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https://www.nytimes.com/wirecutter/reviews/best-password-managers/</a:t>
            </a:r>
            <a:endParaRPr/>
          </a:p>
        </p:txBody>
      </p:sp>
      <p:pic>
        <p:nvPicPr>
          <p:cNvPr id="179" name="Google Shape;179;p2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074480" y="52412"/>
            <a:ext cx="2995040" cy="7715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80" name="Google Shape;180;p27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104988" y="1856650"/>
            <a:ext cx="2934019" cy="2258600"/>
          </a:xfrm>
          <a:prstGeom prst="rect">
            <a:avLst/>
          </a:prstGeom>
          <a:noFill/>
          <a:ln>
            <a:noFill/>
          </a:ln>
        </p:spPr>
      </p:pic>
      <p:sp>
        <p:nvSpPr>
          <p:cNvPr id="181" name="Google Shape;181;p27"/>
          <p:cNvSpPr txBox="1"/>
          <p:nvPr/>
        </p:nvSpPr>
        <p:spPr>
          <a:xfrm>
            <a:off x="6285175" y="3638650"/>
            <a:ext cx="2333100" cy="35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rPr>
              <a:t>* The Senate uses Keeper for official use</a:t>
            </a:r>
            <a:endParaRPr sz="1300">
              <a:solidFill>
                <a:schemeClr val="dk1"/>
              </a:solidFill>
              <a:latin typeface="Avenir"/>
              <a:ea typeface="Avenir"/>
              <a:cs typeface="Avenir"/>
              <a:sym typeface="Avenir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6" name="Google Shape;186;p28"/>
          <p:cNvPicPr preferRelativeResize="0"/>
          <p:nvPr/>
        </p:nvPicPr>
        <p:blipFill rotWithShape="1">
          <a:blip r:embed="rId3">
            <a:alphaModFix/>
          </a:blip>
          <a:srcRect b="20735"/>
          <a:stretch/>
        </p:blipFill>
        <p:spPr>
          <a:xfrm>
            <a:off x="173900" y="377775"/>
            <a:ext cx="2197999" cy="3775652"/>
          </a:xfrm>
          <a:prstGeom prst="rect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pic>
      <p:sp>
        <p:nvSpPr>
          <p:cNvPr id="187" name="Google Shape;187;p28"/>
          <p:cNvSpPr txBox="1"/>
          <p:nvPr/>
        </p:nvSpPr>
        <p:spPr>
          <a:xfrm>
            <a:off x="3799275" y="257575"/>
            <a:ext cx="3166200" cy="697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 b="1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rPr>
              <a:t>1Password</a:t>
            </a:r>
            <a:endParaRPr sz="3600" b="1">
              <a:solidFill>
                <a:schemeClr val="dk1"/>
              </a:solidFill>
              <a:latin typeface="Avenir"/>
              <a:ea typeface="Avenir"/>
              <a:cs typeface="Avenir"/>
              <a:sym typeface="Avenir"/>
            </a:endParaRPr>
          </a:p>
        </p:txBody>
      </p:sp>
      <p:sp>
        <p:nvSpPr>
          <p:cNvPr id="188" name="Google Shape;188;p28"/>
          <p:cNvSpPr txBox="1"/>
          <p:nvPr/>
        </p:nvSpPr>
        <p:spPr>
          <a:xfrm>
            <a:off x="3123125" y="1116175"/>
            <a:ext cx="5527200" cy="2930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100">
              <a:solidFill>
                <a:schemeClr val="dk1"/>
              </a:solidFill>
              <a:latin typeface="Avenir"/>
              <a:ea typeface="Avenir"/>
              <a:cs typeface="Avenir"/>
              <a:sym typeface="Avenir"/>
            </a:endParaRPr>
          </a:p>
        </p:txBody>
      </p:sp>
      <p:sp>
        <p:nvSpPr>
          <p:cNvPr id="189" name="Google Shape;189;p28"/>
          <p:cNvSpPr txBox="1">
            <a:spLocks noGrp="1"/>
          </p:cNvSpPr>
          <p:nvPr>
            <p:ph type="subTitle" idx="1"/>
          </p:nvPr>
        </p:nvSpPr>
        <p:spPr>
          <a:xfrm>
            <a:off x="2801225" y="955075"/>
            <a:ext cx="6171000" cy="3441300"/>
          </a:xfrm>
          <a:prstGeom prst="rect">
            <a:avLst/>
          </a:prstGeom>
        </p:spPr>
        <p:txBody>
          <a:bodyPr spcFirstLastPara="1" wrap="square" lIns="68575" tIns="34275" rIns="68575" bIns="34275" anchor="t" anchorCtr="0">
            <a:normAutofit/>
          </a:bodyPr>
          <a:lstStyle/>
          <a:p>
            <a:pPr marL="457200" lvl="0" indent="-228600" algn="l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SzPts val="2400"/>
              <a:buNone/>
            </a:pPr>
            <a:r>
              <a:rPr lang="en" sz="2400"/>
              <a:t>1 primary password</a:t>
            </a:r>
            <a:endParaRPr sz="2400"/>
          </a:p>
          <a:p>
            <a:pPr marL="457200" lvl="0" indent="-22860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2400"/>
              <a:buNone/>
            </a:pPr>
            <a:r>
              <a:rPr lang="en" sz="2400"/>
              <a:t>Syncs across all devices (mobile &amp; desktop)</a:t>
            </a:r>
            <a:endParaRPr sz="2400"/>
          </a:p>
          <a:p>
            <a:pPr marL="457200" lvl="0" indent="-22860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2400"/>
              <a:buNone/>
            </a:pPr>
            <a:r>
              <a:rPr lang="en" sz="2400"/>
              <a:t>Autofills passwords</a:t>
            </a:r>
            <a:endParaRPr sz="2400"/>
          </a:p>
          <a:p>
            <a:pPr marL="457200" lvl="0" indent="-228600" algn="l" rtl="0">
              <a:lnSpc>
                <a:spcPct val="115000"/>
              </a:lnSpc>
              <a:spcBef>
                <a:spcPts val="1000"/>
              </a:spcBef>
              <a:spcAft>
                <a:spcPts val="1000"/>
              </a:spcAft>
              <a:buSzPts val="2400"/>
              <a:buNone/>
            </a:pPr>
            <a:r>
              <a:rPr lang="en" sz="2400"/>
              <a:t>$2.99/month for individual account / $4.99/month family account</a:t>
            </a:r>
            <a:endParaRPr sz="240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p29"/>
          <p:cNvSpPr txBox="1"/>
          <p:nvPr/>
        </p:nvSpPr>
        <p:spPr>
          <a:xfrm>
            <a:off x="3799275" y="257575"/>
            <a:ext cx="3166200" cy="697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 b="1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rPr>
              <a:t>BitWarden</a:t>
            </a:r>
            <a:endParaRPr sz="3600" b="1">
              <a:solidFill>
                <a:schemeClr val="dk1"/>
              </a:solidFill>
              <a:latin typeface="Avenir"/>
              <a:ea typeface="Avenir"/>
              <a:cs typeface="Avenir"/>
              <a:sym typeface="Avenir"/>
            </a:endParaRPr>
          </a:p>
        </p:txBody>
      </p:sp>
      <p:sp>
        <p:nvSpPr>
          <p:cNvPr id="195" name="Google Shape;195;p29"/>
          <p:cNvSpPr txBox="1"/>
          <p:nvPr/>
        </p:nvSpPr>
        <p:spPr>
          <a:xfrm>
            <a:off x="3123125" y="1116175"/>
            <a:ext cx="5527200" cy="2930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100">
              <a:solidFill>
                <a:schemeClr val="dk1"/>
              </a:solidFill>
              <a:latin typeface="Avenir"/>
              <a:ea typeface="Avenir"/>
              <a:cs typeface="Avenir"/>
              <a:sym typeface="Avenir"/>
            </a:endParaRPr>
          </a:p>
        </p:txBody>
      </p:sp>
      <p:sp>
        <p:nvSpPr>
          <p:cNvPr id="196" name="Google Shape;196;p29"/>
          <p:cNvSpPr txBox="1">
            <a:spLocks noGrp="1"/>
          </p:cNvSpPr>
          <p:nvPr>
            <p:ph type="subTitle" idx="1"/>
          </p:nvPr>
        </p:nvSpPr>
        <p:spPr>
          <a:xfrm>
            <a:off x="2801225" y="955075"/>
            <a:ext cx="6171000" cy="3441300"/>
          </a:xfrm>
          <a:prstGeom prst="rect">
            <a:avLst/>
          </a:prstGeom>
        </p:spPr>
        <p:txBody>
          <a:bodyPr spcFirstLastPara="1" wrap="square" lIns="68575" tIns="34275" rIns="68575" bIns="34275" anchor="t" anchorCtr="0">
            <a:normAutofit/>
          </a:bodyPr>
          <a:lstStyle/>
          <a:p>
            <a:pPr marL="457200" lvl="0" indent="-228600" algn="l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SzPts val="2400"/>
              <a:buNone/>
            </a:pPr>
            <a:r>
              <a:rPr lang="en" sz="2400"/>
              <a:t>1 primary password</a:t>
            </a:r>
            <a:endParaRPr sz="2400"/>
          </a:p>
          <a:p>
            <a:pPr marL="457200" lvl="0" indent="-22860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2400"/>
              <a:buNone/>
            </a:pPr>
            <a:r>
              <a:rPr lang="en" sz="2400"/>
              <a:t>Syncs across all devices (mobile &amp; desktop)</a:t>
            </a:r>
            <a:endParaRPr sz="2400"/>
          </a:p>
          <a:p>
            <a:pPr marL="457200" lvl="0" indent="-22860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2400"/>
              <a:buNone/>
            </a:pPr>
            <a:r>
              <a:rPr lang="en" sz="2400"/>
              <a:t>Autofills passwords</a:t>
            </a:r>
            <a:endParaRPr sz="2400"/>
          </a:p>
          <a:p>
            <a:pPr marL="457200" lvl="0" indent="-228600" algn="l" rtl="0">
              <a:lnSpc>
                <a:spcPct val="115000"/>
              </a:lnSpc>
              <a:spcBef>
                <a:spcPts val="1000"/>
              </a:spcBef>
              <a:spcAft>
                <a:spcPts val="1000"/>
              </a:spcAft>
              <a:buSzPts val="2400"/>
              <a:buNone/>
            </a:pPr>
            <a:r>
              <a:rPr lang="en" sz="2400"/>
              <a:t>$0/month for individual account / $1/month premium/ $3.33/month family account </a:t>
            </a:r>
            <a:endParaRPr sz="2400"/>
          </a:p>
        </p:txBody>
      </p:sp>
      <p:pic>
        <p:nvPicPr>
          <p:cNvPr id="197" name="Google Shape;197;p2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57200" y="152400"/>
            <a:ext cx="1958279" cy="4243973"/>
          </a:xfrm>
          <a:prstGeom prst="rect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Google Shape;202;p30"/>
          <p:cNvSpPr txBox="1">
            <a:spLocks noGrp="1"/>
          </p:cNvSpPr>
          <p:nvPr>
            <p:ph type="ctrTitle"/>
          </p:nvPr>
        </p:nvSpPr>
        <p:spPr>
          <a:xfrm>
            <a:off x="1143000" y="762000"/>
            <a:ext cx="6858000" cy="1790700"/>
          </a:xfrm>
          <a:prstGeom prst="rect">
            <a:avLst/>
          </a:prstGeom>
        </p:spPr>
        <p:txBody>
          <a:bodyPr spcFirstLastPara="1" wrap="square" lIns="68575" tIns="34275" rIns="68575" bIns="34275" anchor="b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Texting, Mobile, and Email Security</a:t>
            </a:r>
            <a:endParaRPr/>
          </a:p>
        </p:txBody>
      </p:sp>
      <p:sp>
        <p:nvSpPr>
          <p:cNvPr id="203" name="Google Shape;203;p30"/>
          <p:cNvSpPr txBox="1"/>
          <p:nvPr/>
        </p:nvSpPr>
        <p:spPr>
          <a:xfrm>
            <a:off x="2714275" y="2782675"/>
            <a:ext cx="3904200" cy="1370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1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rPr>
              <a:t>Brandon Pugh</a:t>
            </a:r>
            <a:endParaRPr sz="2100">
              <a:solidFill>
                <a:schemeClr val="dk1"/>
              </a:solidFill>
              <a:latin typeface="Avenir"/>
              <a:ea typeface="Avenir"/>
              <a:cs typeface="Avenir"/>
              <a:sym typeface="Avenir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1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rPr>
              <a:t>R Street Institute</a:t>
            </a:r>
            <a:endParaRPr sz="2100">
              <a:solidFill>
                <a:schemeClr val="dk1"/>
              </a:solidFill>
              <a:latin typeface="Avenir"/>
              <a:ea typeface="Avenir"/>
              <a:cs typeface="Avenir"/>
              <a:sym typeface="Avenir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1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rPr>
              <a:t>bpugh@rstreet.org</a:t>
            </a:r>
            <a:endParaRPr sz="2100">
              <a:solidFill>
                <a:schemeClr val="dk1"/>
              </a:solidFill>
              <a:latin typeface="Avenir"/>
              <a:ea typeface="Avenir"/>
              <a:cs typeface="Avenir"/>
              <a:sym typeface="Avenir"/>
            </a:endParaRPr>
          </a:p>
        </p:txBody>
      </p:sp>
      <p:cxnSp>
        <p:nvCxnSpPr>
          <p:cNvPr id="204" name="Google Shape;204;p30"/>
          <p:cNvCxnSpPr/>
          <p:nvPr/>
        </p:nvCxnSpPr>
        <p:spPr>
          <a:xfrm>
            <a:off x="3828350" y="2620175"/>
            <a:ext cx="1693800" cy="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" name="Google Shape;209;p31"/>
          <p:cNvPicPr preferRelativeResize="0"/>
          <p:nvPr/>
        </p:nvPicPr>
        <p:blipFill rotWithShape="1">
          <a:blip r:embed="rId3">
            <a:alphaModFix/>
          </a:blip>
          <a:srcRect l="33017" t="5058" r="31843" b="4770"/>
          <a:stretch/>
        </p:blipFill>
        <p:spPr>
          <a:xfrm>
            <a:off x="2096150" y="0"/>
            <a:ext cx="2475849" cy="4637851"/>
          </a:xfrm>
          <a:prstGeom prst="rect">
            <a:avLst/>
          </a:prstGeom>
          <a:noFill/>
          <a:ln>
            <a:noFill/>
          </a:ln>
        </p:spPr>
      </p:pic>
      <p:pic>
        <p:nvPicPr>
          <p:cNvPr id="210" name="Google Shape;210;p31"/>
          <p:cNvPicPr preferRelativeResize="0"/>
          <p:nvPr/>
        </p:nvPicPr>
        <p:blipFill rotWithShape="1">
          <a:blip r:embed="rId4">
            <a:alphaModFix/>
          </a:blip>
          <a:srcRect b="8231"/>
          <a:stretch/>
        </p:blipFill>
        <p:spPr>
          <a:xfrm>
            <a:off x="4572000" y="98788"/>
            <a:ext cx="2227950" cy="44402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14"/>
          <p:cNvSpPr txBox="1">
            <a:spLocks noGrp="1"/>
          </p:cNvSpPr>
          <p:nvPr>
            <p:ph type="body" idx="1"/>
          </p:nvPr>
        </p:nvSpPr>
        <p:spPr>
          <a:xfrm>
            <a:off x="628650" y="1369219"/>
            <a:ext cx="7886700" cy="3263400"/>
          </a:xfrm>
          <a:prstGeom prst="rect">
            <a:avLst/>
          </a:prstGeom>
        </p:spPr>
        <p:txBody>
          <a:bodyPr spcFirstLastPara="1" wrap="square" lIns="68575" tIns="34275" rIns="68575" bIns="34275" anchor="t" anchorCtr="0">
            <a:normAutofit/>
          </a:bodyPr>
          <a:lstStyle/>
          <a:p>
            <a:pPr marL="457200" lvl="0" indent="-381000" algn="l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SzPts val="2400"/>
              <a:buChar char="•"/>
            </a:pPr>
            <a:r>
              <a:rPr lang="en" sz="2400" b="1"/>
              <a:t>Who we are </a:t>
            </a:r>
            <a:r>
              <a:rPr lang="en" sz="2400"/>
              <a:t>– American Governance Institute, R Street Institute, &amp; Demand Progress Education Fund </a:t>
            </a:r>
            <a:endParaRPr sz="2400"/>
          </a:p>
          <a:p>
            <a:pPr marL="457200" lvl="0" indent="-38100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2400"/>
              <a:buChar char="•"/>
            </a:pPr>
            <a:r>
              <a:rPr lang="en" sz="2400" b="1"/>
              <a:t>Why we are holding this briefing </a:t>
            </a:r>
            <a:r>
              <a:rPr lang="en" sz="2400"/>
              <a:t>– the threat to congressional staff in their personal capacities</a:t>
            </a:r>
            <a:endParaRPr sz="2400"/>
          </a:p>
          <a:p>
            <a:pPr marL="457200" lvl="0" indent="-381000" algn="l" rtl="0">
              <a:lnSpc>
                <a:spcPct val="115000"/>
              </a:lnSpc>
              <a:spcBef>
                <a:spcPts val="1000"/>
              </a:spcBef>
              <a:spcAft>
                <a:spcPts val="1000"/>
              </a:spcAft>
              <a:buSzPts val="2400"/>
              <a:buChar char="•"/>
            </a:pPr>
            <a:r>
              <a:rPr lang="en" sz="2400" b="1"/>
              <a:t>Our focus </a:t>
            </a:r>
            <a:r>
              <a:rPr lang="en" sz="2400"/>
              <a:t>– on your non-work devices</a:t>
            </a:r>
            <a:endParaRPr sz="2400"/>
          </a:p>
        </p:txBody>
      </p:sp>
      <p:sp>
        <p:nvSpPr>
          <p:cNvPr id="91" name="Google Shape;91;p14"/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7886700" cy="994200"/>
          </a:xfrm>
          <a:prstGeom prst="rect">
            <a:avLst/>
          </a:prstGeom>
        </p:spPr>
        <p:txBody>
          <a:bodyPr spcFirstLastPara="1" wrap="square" lIns="68575" tIns="34275" rIns="68575" bIns="34275" anchor="ctr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/>
              <a:t>Welcome</a:t>
            </a:r>
            <a:endParaRPr b="1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Google Shape;215;p32"/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7886700" cy="994200"/>
          </a:xfrm>
          <a:prstGeom prst="rect">
            <a:avLst/>
          </a:prstGeom>
        </p:spPr>
        <p:txBody>
          <a:bodyPr spcFirstLastPara="1" wrap="square" lIns="68575" tIns="34275" rIns="68575" bIns="34275" anchor="ctr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Risks</a:t>
            </a:r>
            <a:endParaRPr/>
          </a:p>
        </p:txBody>
      </p:sp>
      <p:sp>
        <p:nvSpPr>
          <p:cNvPr id="216" name="Google Shape;216;p32"/>
          <p:cNvSpPr txBox="1">
            <a:spLocks noGrp="1"/>
          </p:cNvSpPr>
          <p:nvPr>
            <p:ph type="body" idx="1"/>
          </p:nvPr>
        </p:nvSpPr>
        <p:spPr>
          <a:xfrm>
            <a:off x="628650" y="1369219"/>
            <a:ext cx="7886700" cy="3263400"/>
          </a:xfrm>
          <a:prstGeom prst="rect">
            <a:avLst/>
          </a:prstGeom>
        </p:spPr>
        <p:txBody>
          <a:bodyPr spcFirstLastPara="1" wrap="square" lIns="68575" tIns="34275" rIns="68575" bIns="34275" anchor="t" anchorCtr="0">
            <a:normAutofit/>
          </a:bodyPr>
          <a:lstStyle/>
          <a:p>
            <a:pPr marL="457200" lvl="0" indent="-361950" algn="l" rtl="0">
              <a:spcBef>
                <a:spcPts val="800"/>
              </a:spcBef>
              <a:spcAft>
                <a:spcPts val="0"/>
              </a:spcAft>
              <a:buSzPts val="2100"/>
              <a:buChar char="•"/>
            </a:pPr>
            <a:r>
              <a:rPr lang="en"/>
              <a:t>Spoofing and smishing</a:t>
            </a:r>
            <a:endParaRPr/>
          </a:p>
          <a:p>
            <a:pPr marL="914400" lvl="1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•"/>
            </a:pPr>
            <a:r>
              <a:rPr lang="en"/>
              <a:t>Be cautious of legitimate uses</a:t>
            </a:r>
            <a:endParaRPr/>
          </a:p>
          <a:p>
            <a:pPr marL="914400" lvl="1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•"/>
            </a:pPr>
            <a:r>
              <a:rPr lang="en"/>
              <a:t>Risk even with more secure options</a:t>
            </a:r>
            <a:endParaRPr/>
          </a:p>
          <a:p>
            <a:pPr marL="914400" lvl="1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•"/>
            </a:pPr>
            <a:r>
              <a:rPr lang="en"/>
              <a:t>Be aware of 2FA codes through texts</a:t>
            </a:r>
            <a:endParaRPr/>
          </a:p>
          <a:p>
            <a:pPr marL="457200" lvl="0" indent="0" algn="l" rtl="0">
              <a:spcBef>
                <a:spcPts val="800"/>
              </a:spcBef>
              <a:spcAft>
                <a:spcPts val="0"/>
              </a:spcAft>
              <a:buNone/>
            </a:pPr>
            <a:endParaRPr/>
          </a:p>
          <a:p>
            <a:pPr marL="457200" lvl="0" indent="-361950" algn="l" rtl="0">
              <a:spcBef>
                <a:spcPts val="800"/>
              </a:spcBef>
              <a:spcAft>
                <a:spcPts val="0"/>
              </a:spcAft>
              <a:buSzPts val="2100"/>
              <a:buChar char="•"/>
            </a:pPr>
            <a:r>
              <a:rPr lang="en"/>
              <a:t>SMS interception</a:t>
            </a:r>
            <a:endParaRPr/>
          </a:p>
          <a:p>
            <a:pPr marL="914400" lvl="1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•"/>
            </a:pPr>
            <a:r>
              <a:rPr lang="en"/>
              <a:t>Is your intended recipient seeing the text only?</a:t>
            </a:r>
            <a:endParaRPr/>
          </a:p>
          <a:p>
            <a:pPr marL="914400" lvl="1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•"/>
            </a:pPr>
            <a:r>
              <a:rPr lang="en" sz="1800"/>
              <a:t>Lack of authentication</a:t>
            </a:r>
            <a:r>
              <a:rPr lang="en"/>
              <a:t>, </a:t>
            </a:r>
            <a:r>
              <a:rPr lang="en" sz="1800"/>
              <a:t>certainty, and encryption</a:t>
            </a:r>
            <a:endParaRPr sz="1800"/>
          </a:p>
          <a:p>
            <a:pPr marL="914400" lvl="1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•"/>
            </a:pPr>
            <a:r>
              <a:rPr lang="en"/>
              <a:t>When is this applicable</a:t>
            </a:r>
            <a:endParaRPr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Google Shape;221;p33"/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7886700" cy="994200"/>
          </a:xfrm>
          <a:prstGeom prst="rect">
            <a:avLst/>
          </a:prstGeom>
        </p:spPr>
        <p:txBody>
          <a:bodyPr spcFirstLastPara="1" wrap="square" lIns="68575" tIns="34275" rIns="68575" bIns="34275" anchor="ctr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Encrypted Communications</a:t>
            </a:r>
            <a:endParaRPr/>
          </a:p>
        </p:txBody>
      </p:sp>
      <p:sp>
        <p:nvSpPr>
          <p:cNvPr id="222" name="Google Shape;222;p33"/>
          <p:cNvSpPr txBox="1">
            <a:spLocks noGrp="1"/>
          </p:cNvSpPr>
          <p:nvPr>
            <p:ph type="body" idx="1"/>
          </p:nvPr>
        </p:nvSpPr>
        <p:spPr>
          <a:xfrm>
            <a:off x="628650" y="1268044"/>
            <a:ext cx="7886700" cy="3263400"/>
          </a:xfrm>
          <a:prstGeom prst="rect">
            <a:avLst/>
          </a:prstGeom>
        </p:spPr>
        <p:txBody>
          <a:bodyPr spcFirstLastPara="1" wrap="square" lIns="68575" tIns="34275" rIns="68575" bIns="34275" anchor="t" anchorCtr="0">
            <a:normAutofit/>
          </a:bodyPr>
          <a:lstStyle/>
          <a:p>
            <a:pPr marL="457200" lvl="0" indent="-361950" algn="l" rtl="0">
              <a:spcBef>
                <a:spcPts val="800"/>
              </a:spcBef>
              <a:spcAft>
                <a:spcPts val="0"/>
              </a:spcAft>
              <a:buSzPts val="2100"/>
              <a:buChar char="•"/>
            </a:pPr>
            <a:r>
              <a:rPr lang="en"/>
              <a:t>Benefits (vary by platform): </a:t>
            </a:r>
            <a:endParaRPr/>
          </a:p>
          <a:p>
            <a:pPr marL="914400" lvl="1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•"/>
            </a:pPr>
            <a:r>
              <a:rPr lang="en"/>
              <a:t>Better sense of recipient</a:t>
            </a:r>
            <a:endParaRPr/>
          </a:p>
          <a:p>
            <a:pPr marL="914400" lvl="1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•"/>
            </a:pPr>
            <a:r>
              <a:rPr lang="en"/>
              <a:t>Ability to create groups</a:t>
            </a:r>
            <a:endParaRPr/>
          </a:p>
          <a:p>
            <a:pPr marL="914400" lvl="1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•"/>
            </a:pPr>
            <a:r>
              <a:rPr lang="en"/>
              <a:t>Disappearing messages</a:t>
            </a:r>
            <a:endParaRPr/>
          </a:p>
          <a:p>
            <a:pPr marL="914400" lvl="1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•"/>
            </a:pPr>
            <a:r>
              <a:rPr lang="en"/>
              <a:t>Desktop versions often available</a:t>
            </a:r>
            <a:endParaRPr/>
          </a:p>
          <a:p>
            <a:pPr marL="457200" lvl="0" indent="-361950" algn="l" rtl="0">
              <a:spcBef>
                <a:spcPts val="0"/>
              </a:spcBef>
              <a:spcAft>
                <a:spcPts val="0"/>
              </a:spcAft>
              <a:buSzPts val="2100"/>
              <a:buChar char="•"/>
            </a:pPr>
            <a:r>
              <a:rPr lang="en"/>
              <a:t>Various options exist (pros/cons), including:</a:t>
            </a:r>
            <a:endParaRPr/>
          </a:p>
          <a:p>
            <a:pPr marL="914400" lvl="1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•"/>
            </a:pPr>
            <a:r>
              <a:rPr lang="en"/>
              <a:t>Signal</a:t>
            </a:r>
            <a:endParaRPr/>
          </a:p>
          <a:p>
            <a:pPr marL="914400" lvl="1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•"/>
            </a:pPr>
            <a:r>
              <a:rPr lang="en"/>
              <a:t>WhatsApp</a:t>
            </a:r>
            <a:endParaRPr/>
          </a:p>
          <a:p>
            <a:pPr marL="0" lvl="0" indent="0" algn="l" rtl="0">
              <a:spcBef>
                <a:spcPts val="80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223" name="Google Shape;223;p3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851925" y="3548825"/>
            <a:ext cx="831100" cy="831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24" name="Google Shape;224;p3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059000" y="3532925"/>
            <a:ext cx="862900" cy="862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25" name="Google Shape;225;p3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297875" y="3467275"/>
            <a:ext cx="994200" cy="994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Google Shape;230;p34"/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7886700" cy="994200"/>
          </a:xfrm>
          <a:prstGeom prst="rect">
            <a:avLst/>
          </a:prstGeom>
        </p:spPr>
        <p:txBody>
          <a:bodyPr spcFirstLastPara="1" wrap="square" lIns="68575" tIns="34275" rIns="68575" bIns="34275" anchor="ctr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Other Security Steps</a:t>
            </a:r>
            <a:endParaRPr/>
          </a:p>
        </p:txBody>
      </p:sp>
      <p:sp>
        <p:nvSpPr>
          <p:cNvPr id="231" name="Google Shape;231;p34"/>
          <p:cNvSpPr txBox="1">
            <a:spLocks noGrp="1"/>
          </p:cNvSpPr>
          <p:nvPr>
            <p:ph type="body" idx="1"/>
          </p:nvPr>
        </p:nvSpPr>
        <p:spPr>
          <a:xfrm>
            <a:off x="628650" y="1369219"/>
            <a:ext cx="7886700" cy="3263400"/>
          </a:xfrm>
          <a:prstGeom prst="rect">
            <a:avLst/>
          </a:prstGeom>
        </p:spPr>
        <p:txBody>
          <a:bodyPr spcFirstLastPara="1" wrap="square" lIns="68575" tIns="34275" rIns="68575" bIns="34275" anchor="t" anchorCtr="0">
            <a:normAutofit/>
          </a:bodyPr>
          <a:lstStyle/>
          <a:p>
            <a:pPr marL="457200" lvl="0" indent="-361950" algn="l" rtl="0">
              <a:spcBef>
                <a:spcPts val="800"/>
              </a:spcBef>
              <a:spcAft>
                <a:spcPts val="0"/>
              </a:spcAft>
              <a:buSzPts val="2100"/>
              <a:buChar char="•"/>
            </a:pPr>
            <a:r>
              <a:rPr lang="en"/>
              <a:t>Passcodes with carrier</a:t>
            </a:r>
            <a:endParaRPr/>
          </a:p>
          <a:p>
            <a:pPr marL="457200" lvl="0" indent="-361950" algn="l" rtl="0">
              <a:spcBef>
                <a:spcPts val="0"/>
              </a:spcBef>
              <a:spcAft>
                <a:spcPts val="0"/>
              </a:spcAft>
              <a:buSzPts val="2100"/>
              <a:buChar char="•"/>
            </a:pPr>
            <a:r>
              <a:rPr lang="en"/>
              <a:t>Avoid shortened links or previews</a:t>
            </a:r>
            <a:endParaRPr/>
          </a:p>
          <a:p>
            <a:pPr marL="457200" lvl="0" indent="-361950" algn="l" rtl="0">
              <a:spcBef>
                <a:spcPts val="0"/>
              </a:spcBef>
              <a:spcAft>
                <a:spcPts val="0"/>
              </a:spcAft>
              <a:buSzPts val="2100"/>
              <a:buChar char="•"/>
            </a:pPr>
            <a:r>
              <a:rPr lang="en"/>
              <a:t>Consider other 2FA methods</a:t>
            </a:r>
            <a:endParaRPr/>
          </a:p>
          <a:p>
            <a:pPr marL="457200" lvl="0" indent="-361950" algn="l" rtl="0">
              <a:spcBef>
                <a:spcPts val="0"/>
              </a:spcBef>
              <a:spcAft>
                <a:spcPts val="0"/>
              </a:spcAft>
              <a:buSzPts val="2100"/>
              <a:buChar char="•"/>
            </a:pPr>
            <a:r>
              <a:rPr lang="en"/>
              <a:t>Don’t ignore phone/device updates</a:t>
            </a:r>
            <a:endParaRPr/>
          </a:p>
          <a:p>
            <a:pPr marL="457200" lvl="0" indent="-361950" algn="l" rtl="0">
              <a:spcBef>
                <a:spcPts val="0"/>
              </a:spcBef>
              <a:spcAft>
                <a:spcPts val="0"/>
              </a:spcAft>
              <a:buSzPts val="2100"/>
              <a:buChar char="•"/>
            </a:pPr>
            <a:r>
              <a:rPr lang="en"/>
              <a:t>Practices specific to iPhone and Android </a:t>
            </a:r>
            <a:endParaRPr/>
          </a:p>
          <a:p>
            <a:pPr marL="457200" lvl="0" indent="-361950" algn="l" rtl="0">
              <a:spcBef>
                <a:spcPts val="0"/>
              </a:spcBef>
              <a:spcAft>
                <a:spcPts val="0"/>
              </a:spcAft>
              <a:buSzPts val="2100"/>
              <a:buChar char="•"/>
            </a:pPr>
            <a:r>
              <a:rPr lang="en"/>
              <a:t>Various resources online at privacytools.io</a:t>
            </a:r>
            <a:endParaRPr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Google Shape;236;p35"/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7886700" cy="994200"/>
          </a:xfrm>
          <a:prstGeom prst="rect">
            <a:avLst/>
          </a:prstGeom>
        </p:spPr>
        <p:txBody>
          <a:bodyPr spcFirstLastPara="1" wrap="square" lIns="68575" tIns="34275" rIns="68575" bIns="34275" anchor="ctr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Phishing, Spearphishing, and Whaling</a:t>
            </a:r>
            <a:endParaRPr/>
          </a:p>
        </p:txBody>
      </p:sp>
      <p:sp>
        <p:nvSpPr>
          <p:cNvPr id="237" name="Google Shape;237;p35"/>
          <p:cNvSpPr txBox="1">
            <a:spLocks noGrp="1"/>
          </p:cNvSpPr>
          <p:nvPr>
            <p:ph type="body" idx="1"/>
          </p:nvPr>
        </p:nvSpPr>
        <p:spPr>
          <a:xfrm>
            <a:off x="628650" y="1369219"/>
            <a:ext cx="7886700" cy="3263400"/>
          </a:xfrm>
          <a:prstGeom prst="rect">
            <a:avLst/>
          </a:prstGeom>
        </p:spPr>
        <p:txBody>
          <a:bodyPr spcFirstLastPara="1" wrap="square" lIns="68575" tIns="34275" rIns="68575" bIns="34275" anchor="t" anchorCtr="0">
            <a:normAutofit fontScale="92500" lnSpcReduction="10000"/>
          </a:bodyPr>
          <a:lstStyle/>
          <a:p>
            <a:pPr marL="0" lvl="0" indent="0" algn="l" rtl="0">
              <a:spcBef>
                <a:spcPts val="800"/>
              </a:spcBef>
              <a:spcAft>
                <a:spcPts val="0"/>
              </a:spcAft>
              <a:buNone/>
            </a:pPr>
            <a:r>
              <a:rPr lang="en" b="1"/>
              <a:t>Phishing </a:t>
            </a:r>
            <a:r>
              <a:rPr lang="en"/>
              <a:t>is a form of social engineering where intruders seek to gain access to information and information systems by posing as a </a:t>
            </a:r>
            <a:r>
              <a:rPr lang="en" i="1"/>
              <a:t>real</a:t>
            </a:r>
            <a:r>
              <a:rPr lang="en"/>
              <a:t> person, business, or organization with </a:t>
            </a:r>
            <a:r>
              <a:rPr lang="en" i="1"/>
              <a:t>legitimate reason</a:t>
            </a:r>
            <a:r>
              <a:rPr lang="en"/>
              <a:t> to request the information.</a:t>
            </a:r>
            <a:endParaRPr/>
          </a:p>
          <a:p>
            <a:pPr marL="0" lvl="0" indent="0" algn="l" rtl="0">
              <a:spcBef>
                <a:spcPts val="80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800"/>
              </a:spcBef>
              <a:spcAft>
                <a:spcPts val="0"/>
              </a:spcAft>
              <a:buNone/>
            </a:pPr>
            <a:r>
              <a:rPr lang="en" b="1"/>
              <a:t>Spearphishing</a:t>
            </a:r>
            <a:r>
              <a:rPr lang="en"/>
              <a:t> is a phishing method that targets </a:t>
            </a:r>
            <a:r>
              <a:rPr lang="en" i="1"/>
              <a:t>specific</a:t>
            </a:r>
            <a:r>
              <a:rPr lang="en"/>
              <a:t> individuals or groups within an organization. </a:t>
            </a:r>
            <a:endParaRPr/>
          </a:p>
          <a:p>
            <a:pPr marL="0" lvl="0" indent="0" algn="l" rtl="0">
              <a:spcBef>
                <a:spcPts val="80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800"/>
              </a:spcBef>
              <a:spcAft>
                <a:spcPts val="0"/>
              </a:spcAft>
              <a:buNone/>
            </a:pPr>
            <a:r>
              <a:rPr lang="en" b="1"/>
              <a:t>Whaling</a:t>
            </a:r>
            <a:r>
              <a:rPr lang="en"/>
              <a:t> is a highly targeted phishing attack - aimed at </a:t>
            </a:r>
            <a:r>
              <a:rPr lang="en" i="1"/>
              <a:t>senior leaders</a:t>
            </a:r>
            <a:r>
              <a:rPr lang="en"/>
              <a:t> - masquerading as a legitimate email. Whaling is digitally enabled fraud through social engineering, designed to encourage victims to perform an action, such as initiating a wire transfer of funds.</a:t>
            </a:r>
            <a:endParaRPr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" name="Google Shape;242;p36"/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7886700" cy="994200"/>
          </a:xfrm>
          <a:prstGeom prst="rect">
            <a:avLst/>
          </a:prstGeom>
        </p:spPr>
        <p:txBody>
          <a:bodyPr spcFirstLastPara="1" wrap="square" lIns="68575" tIns="34275" rIns="68575" bIns="34275" anchor="ctr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Email Security: Multifactor Authentication</a:t>
            </a:r>
            <a:endParaRPr/>
          </a:p>
        </p:txBody>
      </p:sp>
      <p:sp>
        <p:nvSpPr>
          <p:cNvPr id="243" name="Google Shape;243;p36"/>
          <p:cNvSpPr txBox="1">
            <a:spLocks noGrp="1"/>
          </p:cNvSpPr>
          <p:nvPr>
            <p:ph type="body" idx="1"/>
          </p:nvPr>
        </p:nvSpPr>
        <p:spPr>
          <a:xfrm>
            <a:off x="628650" y="1369219"/>
            <a:ext cx="7886700" cy="3263400"/>
          </a:xfrm>
          <a:prstGeom prst="rect">
            <a:avLst/>
          </a:prstGeom>
        </p:spPr>
        <p:txBody>
          <a:bodyPr spcFirstLastPara="1" wrap="square" lIns="68575" tIns="34275" rIns="68575" bIns="34275" anchor="t" anchorCtr="0">
            <a:normAutofit/>
          </a:bodyPr>
          <a:lstStyle/>
          <a:p>
            <a:pPr marL="457200" lvl="0" indent="-361950" algn="l" rtl="0">
              <a:spcBef>
                <a:spcPts val="800"/>
              </a:spcBef>
              <a:spcAft>
                <a:spcPts val="0"/>
              </a:spcAft>
              <a:buSzPts val="2100"/>
              <a:buChar char="•"/>
            </a:pPr>
            <a:r>
              <a:rPr lang="en"/>
              <a:t>Text-based MFA</a:t>
            </a:r>
            <a:endParaRPr/>
          </a:p>
          <a:p>
            <a:pPr marL="457200" lvl="0" indent="-361950" algn="l" rtl="0">
              <a:spcBef>
                <a:spcPts val="0"/>
              </a:spcBef>
              <a:spcAft>
                <a:spcPts val="0"/>
              </a:spcAft>
              <a:buSzPts val="2100"/>
              <a:buChar char="•"/>
            </a:pPr>
            <a:r>
              <a:rPr lang="en"/>
              <a:t>Email-based MFA</a:t>
            </a:r>
            <a:endParaRPr/>
          </a:p>
          <a:p>
            <a:pPr marL="457200" lvl="0" indent="-361950" algn="l" rtl="0">
              <a:spcBef>
                <a:spcPts val="0"/>
              </a:spcBef>
              <a:spcAft>
                <a:spcPts val="0"/>
              </a:spcAft>
              <a:buSzPts val="2100"/>
              <a:buChar char="•"/>
            </a:pPr>
            <a:r>
              <a:rPr lang="en"/>
              <a:t>App-based MFA (e.g., Google, Microsoft, Duo, Okta, LastPass, 1Password, Yubico, RSA)</a:t>
            </a:r>
            <a:endParaRPr/>
          </a:p>
          <a:p>
            <a:pPr marL="457200" lvl="0" indent="-361950" algn="l" rtl="0">
              <a:spcBef>
                <a:spcPts val="0"/>
              </a:spcBef>
              <a:spcAft>
                <a:spcPts val="0"/>
              </a:spcAft>
              <a:buSzPts val="2100"/>
              <a:buChar char="•"/>
            </a:pPr>
            <a:r>
              <a:rPr lang="en"/>
              <a:t>Biometric</a:t>
            </a:r>
            <a:endParaRPr/>
          </a:p>
          <a:p>
            <a:pPr marL="457200" lvl="0" indent="-361950" algn="l" rtl="0">
              <a:spcBef>
                <a:spcPts val="0"/>
              </a:spcBef>
              <a:spcAft>
                <a:spcPts val="0"/>
              </a:spcAft>
              <a:buSzPts val="2100"/>
              <a:buChar char="•"/>
            </a:pPr>
            <a:r>
              <a:rPr lang="en"/>
              <a:t>Security key</a:t>
            </a:r>
            <a:endParaRPr/>
          </a:p>
          <a:p>
            <a:pPr marL="457200" lvl="0" indent="-361950" algn="l" rtl="0">
              <a:spcBef>
                <a:spcPts val="0"/>
              </a:spcBef>
              <a:spcAft>
                <a:spcPts val="0"/>
              </a:spcAft>
              <a:buSzPts val="2100"/>
              <a:buChar char="•"/>
            </a:pPr>
            <a:r>
              <a:rPr lang="en"/>
              <a:t>Question-based MFA</a:t>
            </a:r>
            <a:endParaRPr/>
          </a:p>
          <a:p>
            <a:pPr marL="3657600" lvl="0" indent="457200" algn="l" rtl="0">
              <a:spcBef>
                <a:spcPts val="800"/>
              </a:spcBef>
              <a:spcAft>
                <a:spcPts val="0"/>
              </a:spcAft>
              <a:buNone/>
            </a:pPr>
            <a:r>
              <a:rPr lang="en"/>
              <a:t>…to be covered by Sean!</a:t>
            </a:r>
            <a:endParaRPr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" name="Google Shape;248;p37"/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7886700" cy="994200"/>
          </a:xfrm>
          <a:prstGeom prst="rect">
            <a:avLst/>
          </a:prstGeom>
        </p:spPr>
        <p:txBody>
          <a:bodyPr spcFirstLastPara="1" wrap="square" lIns="68575" tIns="34275" rIns="68575" bIns="34275" anchor="ctr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Email Security: Links and Attachments</a:t>
            </a:r>
            <a:endParaRPr/>
          </a:p>
        </p:txBody>
      </p:sp>
      <p:sp>
        <p:nvSpPr>
          <p:cNvPr id="249" name="Google Shape;249;p37"/>
          <p:cNvSpPr txBox="1">
            <a:spLocks noGrp="1"/>
          </p:cNvSpPr>
          <p:nvPr>
            <p:ph type="body" idx="1"/>
          </p:nvPr>
        </p:nvSpPr>
        <p:spPr>
          <a:xfrm>
            <a:off x="628650" y="1369219"/>
            <a:ext cx="7886700" cy="3263400"/>
          </a:xfrm>
          <a:prstGeom prst="rect">
            <a:avLst/>
          </a:prstGeom>
        </p:spPr>
        <p:txBody>
          <a:bodyPr spcFirstLastPara="1" wrap="square" lIns="68575" tIns="34275" rIns="68575" bIns="34275" anchor="t" anchorCtr="0">
            <a:normAutofit/>
          </a:bodyPr>
          <a:lstStyle/>
          <a:p>
            <a:pPr marL="0" lvl="0" indent="0" algn="ctr" rtl="0">
              <a:spcBef>
                <a:spcPts val="800"/>
              </a:spcBef>
              <a:spcAft>
                <a:spcPts val="0"/>
              </a:spcAft>
              <a:buNone/>
            </a:pPr>
            <a:r>
              <a:rPr lang="en"/>
              <a:t>Do you check links and attachments before clicking?</a:t>
            </a:r>
            <a:endParaRPr b="1"/>
          </a:p>
          <a:p>
            <a:pPr marL="0" lvl="0" indent="0" algn="l" rtl="0">
              <a:spcBef>
                <a:spcPts val="800"/>
              </a:spcBef>
              <a:spcAft>
                <a:spcPts val="0"/>
              </a:spcAft>
              <a:buNone/>
            </a:pPr>
            <a:endParaRPr sz="2000" b="1"/>
          </a:p>
          <a:p>
            <a:pPr marL="457200" lvl="0" indent="-361950" algn="l" rtl="0">
              <a:spcBef>
                <a:spcPts val="800"/>
              </a:spcBef>
              <a:spcAft>
                <a:spcPts val="0"/>
              </a:spcAft>
              <a:buSzPts val="2100"/>
              <a:buChar char="•"/>
            </a:pPr>
            <a:r>
              <a:rPr lang="en"/>
              <a:t>Check links before clicking on them</a:t>
            </a:r>
            <a:endParaRPr/>
          </a:p>
          <a:p>
            <a:pPr marL="457200" lvl="0" indent="-361950" algn="l" rtl="0">
              <a:spcBef>
                <a:spcPts val="0"/>
              </a:spcBef>
              <a:spcAft>
                <a:spcPts val="0"/>
              </a:spcAft>
              <a:buSzPts val="2100"/>
              <a:buChar char="•"/>
            </a:pPr>
            <a:r>
              <a:rPr lang="en"/>
              <a:t>Only download attachments if you’re sure they’re from the sender</a:t>
            </a:r>
            <a:endParaRPr/>
          </a:p>
          <a:p>
            <a:pPr marL="457200" lvl="0" indent="-361950" algn="l" rtl="0">
              <a:spcBef>
                <a:spcPts val="0"/>
              </a:spcBef>
              <a:spcAft>
                <a:spcPts val="0"/>
              </a:spcAft>
              <a:buSzPts val="2100"/>
              <a:buChar char="•"/>
            </a:pPr>
            <a:r>
              <a:rPr lang="en"/>
              <a:t>Be cautious of QR codes</a:t>
            </a:r>
            <a:endParaRPr/>
          </a:p>
          <a:p>
            <a:pPr marL="457200" lvl="0" indent="-361950" algn="l" rtl="0">
              <a:spcBef>
                <a:spcPts val="0"/>
              </a:spcBef>
              <a:spcAft>
                <a:spcPts val="0"/>
              </a:spcAft>
              <a:buSzPts val="2100"/>
              <a:buChar char="•"/>
            </a:pPr>
            <a:r>
              <a:rPr lang="en"/>
              <a:t>Consider Gmail Advanced Protection (ideal for accounts contain particularly valuable files or sensitive information)</a:t>
            </a:r>
            <a:endParaRPr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" name="Google Shape;254;p38"/>
          <p:cNvSpPr txBox="1">
            <a:spLocks noGrp="1"/>
          </p:cNvSpPr>
          <p:nvPr>
            <p:ph type="ctrTitle"/>
          </p:nvPr>
        </p:nvSpPr>
        <p:spPr>
          <a:xfrm>
            <a:off x="946650" y="229899"/>
            <a:ext cx="7250700" cy="1790700"/>
          </a:xfrm>
          <a:prstGeom prst="rect">
            <a:avLst/>
          </a:prstGeom>
        </p:spPr>
        <p:txBody>
          <a:bodyPr spcFirstLastPara="1" wrap="square" lIns="68575" tIns="34275" rIns="68575" bIns="34275" anchor="b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Multi-factor Authentication</a:t>
            </a:r>
            <a:endParaRPr/>
          </a:p>
        </p:txBody>
      </p:sp>
      <p:sp>
        <p:nvSpPr>
          <p:cNvPr id="255" name="Google Shape;255;p38"/>
          <p:cNvSpPr txBox="1"/>
          <p:nvPr/>
        </p:nvSpPr>
        <p:spPr>
          <a:xfrm>
            <a:off x="2377950" y="3013149"/>
            <a:ext cx="4388100" cy="1370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1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rPr>
              <a:t>Sean Vitka</a:t>
            </a:r>
            <a:endParaRPr sz="2100">
              <a:solidFill>
                <a:schemeClr val="dk1"/>
              </a:solidFill>
              <a:latin typeface="Avenir"/>
              <a:ea typeface="Avenir"/>
              <a:cs typeface="Avenir"/>
              <a:sym typeface="Avenir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1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rPr>
              <a:t>Demand Progress Education Fund</a:t>
            </a:r>
            <a:endParaRPr sz="2100">
              <a:solidFill>
                <a:schemeClr val="dk1"/>
              </a:solidFill>
              <a:latin typeface="Avenir"/>
              <a:ea typeface="Avenir"/>
              <a:cs typeface="Avenir"/>
              <a:sym typeface="Avenir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1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rPr>
              <a:t>sean@demandprogress.org</a:t>
            </a:r>
            <a:endParaRPr sz="2100">
              <a:solidFill>
                <a:schemeClr val="dk1"/>
              </a:solidFill>
              <a:latin typeface="Avenir"/>
              <a:ea typeface="Avenir"/>
              <a:cs typeface="Avenir"/>
              <a:sym typeface="Avenir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100">
              <a:solidFill>
                <a:schemeClr val="dk1"/>
              </a:solidFill>
              <a:latin typeface="Avenir"/>
              <a:ea typeface="Avenir"/>
              <a:cs typeface="Avenir"/>
              <a:sym typeface="Avenir"/>
            </a:endParaRPr>
          </a:p>
        </p:txBody>
      </p:sp>
      <p:cxnSp>
        <p:nvCxnSpPr>
          <p:cNvPr id="256" name="Google Shape;256;p38"/>
          <p:cNvCxnSpPr/>
          <p:nvPr/>
        </p:nvCxnSpPr>
        <p:spPr>
          <a:xfrm>
            <a:off x="3725100" y="2839449"/>
            <a:ext cx="1693800" cy="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257" name="Google Shape;257;p38"/>
          <p:cNvSpPr txBox="1"/>
          <p:nvPr/>
        </p:nvSpPr>
        <p:spPr>
          <a:xfrm>
            <a:off x="2063250" y="2187249"/>
            <a:ext cx="5017500" cy="49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rPr>
              <a:t>(aka: MFA, 2-Factor, 2FA, two-step, etc)</a:t>
            </a:r>
            <a:endParaRPr sz="2000">
              <a:solidFill>
                <a:schemeClr val="dk1"/>
              </a:solidFill>
              <a:latin typeface="Avenir"/>
              <a:ea typeface="Avenir"/>
              <a:cs typeface="Avenir"/>
              <a:sym typeface="Avenir"/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2" name="Google Shape;262;p3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86613" y="477288"/>
            <a:ext cx="5970774" cy="37317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" name="Google Shape;267;p40"/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7886700" cy="994200"/>
          </a:xfrm>
          <a:prstGeom prst="rect">
            <a:avLst/>
          </a:prstGeom>
        </p:spPr>
        <p:txBody>
          <a:bodyPr spcFirstLastPara="1" wrap="square" lIns="68575" tIns="34275" rIns="68575" bIns="34275" anchor="ctr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MFA is 1 big thing you can do right now</a:t>
            </a:r>
            <a:endParaRPr/>
          </a:p>
        </p:txBody>
      </p:sp>
      <p:sp>
        <p:nvSpPr>
          <p:cNvPr id="268" name="Google Shape;268;p40"/>
          <p:cNvSpPr txBox="1">
            <a:spLocks noGrp="1"/>
          </p:cNvSpPr>
          <p:nvPr>
            <p:ph type="body" idx="1"/>
          </p:nvPr>
        </p:nvSpPr>
        <p:spPr>
          <a:xfrm>
            <a:off x="628650" y="1369219"/>
            <a:ext cx="3886200" cy="3263400"/>
          </a:xfrm>
          <a:prstGeom prst="rect">
            <a:avLst/>
          </a:prstGeom>
        </p:spPr>
        <p:txBody>
          <a:bodyPr spcFirstLastPara="1" wrap="square" lIns="68575" tIns="34275" rIns="68575" bIns="34275" anchor="t" anchorCtr="0">
            <a:normAutofit/>
          </a:bodyPr>
          <a:lstStyle/>
          <a:p>
            <a:pPr marL="457200" lvl="0" indent="-317500" algn="l" rtl="0">
              <a:spcBef>
                <a:spcPts val="800"/>
              </a:spcBef>
              <a:spcAft>
                <a:spcPts val="0"/>
              </a:spcAft>
              <a:buSzPts val="1400"/>
              <a:buChar char="•"/>
            </a:pPr>
            <a:r>
              <a:rPr lang="en"/>
              <a:t>Enabling MFA/2FA means an online service will require an additional piece of information when a new device tries to log into your account</a:t>
            </a:r>
            <a:endParaRPr/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•"/>
            </a:pPr>
            <a:r>
              <a:rPr lang="en"/>
              <a:t>Generally that extra step is a randomly generated code the provider sends you during login</a:t>
            </a:r>
            <a:endParaRPr/>
          </a:p>
        </p:txBody>
      </p:sp>
      <p:sp>
        <p:nvSpPr>
          <p:cNvPr id="269" name="Google Shape;269;p40"/>
          <p:cNvSpPr txBox="1">
            <a:spLocks noGrp="1"/>
          </p:cNvSpPr>
          <p:nvPr>
            <p:ph type="body" idx="2"/>
          </p:nvPr>
        </p:nvSpPr>
        <p:spPr>
          <a:xfrm>
            <a:off x="4629150" y="1369219"/>
            <a:ext cx="3886200" cy="3263400"/>
          </a:xfrm>
          <a:prstGeom prst="rect">
            <a:avLst/>
          </a:prstGeom>
        </p:spPr>
        <p:txBody>
          <a:bodyPr spcFirstLastPara="1" wrap="square" lIns="68575" tIns="34275" rIns="68575" bIns="34275" anchor="t" anchorCtr="0">
            <a:normAutofit/>
          </a:bodyPr>
          <a:lstStyle/>
          <a:p>
            <a:pPr marL="457200" lvl="0" indent="-317500" algn="l" rtl="0">
              <a:spcBef>
                <a:spcPts val="800"/>
              </a:spcBef>
              <a:spcAft>
                <a:spcPts val="0"/>
              </a:spcAft>
              <a:buSzPts val="1400"/>
              <a:buChar char="•"/>
            </a:pPr>
            <a:r>
              <a:rPr lang="en"/>
              <a:t>That code can be sent to your email or phone</a:t>
            </a:r>
            <a:endParaRPr/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•"/>
            </a:pPr>
            <a:r>
              <a:rPr lang="en"/>
              <a:t>The most secure options involve a physical key or an authentication app</a:t>
            </a:r>
            <a:endParaRPr/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•"/>
            </a:pPr>
            <a:r>
              <a:rPr lang="en"/>
              <a:t>Although phone (via a standard SMS text) is the least secure, </a:t>
            </a:r>
            <a:r>
              <a:rPr lang="en" b="1" u="sng"/>
              <a:t>all DRAMATICALLY increase the security of the account!</a:t>
            </a:r>
            <a:endParaRPr b="1" u="sng"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" name="Google Shape;274;p41"/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7886700" cy="994200"/>
          </a:xfrm>
          <a:prstGeom prst="rect">
            <a:avLst/>
          </a:prstGeom>
        </p:spPr>
        <p:txBody>
          <a:bodyPr spcFirstLastPara="1" wrap="square" lIns="68575" tIns="34275" rIns="68575" bIns="34275" anchor="ctr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Avoid grumpiness:</a:t>
            </a:r>
            <a:endParaRPr/>
          </a:p>
        </p:txBody>
      </p:sp>
      <p:sp>
        <p:nvSpPr>
          <p:cNvPr id="275" name="Google Shape;275;p41"/>
          <p:cNvSpPr txBox="1">
            <a:spLocks noGrp="1"/>
          </p:cNvSpPr>
          <p:nvPr>
            <p:ph type="body" idx="1"/>
          </p:nvPr>
        </p:nvSpPr>
        <p:spPr>
          <a:xfrm>
            <a:off x="628650" y="1268044"/>
            <a:ext cx="3886200" cy="3263400"/>
          </a:xfrm>
          <a:prstGeom prst="rect">
            <a:avLst/>
          </a:prstGeom>
        </p:spPr>
        <p:txBody>
          <a:bodyPr spcFirstLastPara="1" wrap="square" lIns="68575" tIns="34275" rIns="68575" bIns="34275" anchor="t" anchorCtr="0">
            <a:normAutofit/>
          </a:bodyPr>
          <a:lstStyle/>
          <a:p>
            <a:pPr marL="457200" lvl="0" indent="-317500" algn="l" rtl="0">
              <a:spcBef>
                <a:spcPts val="800"/>
              </a:spcBef>
              <a:spcAft>
                <a:spcPts val="0"/>
              </a:spcAft>
              <a:buSzPts val="1400"/>
              <a:buChar char="•"/>
            </a:pPr>
            <a:r>
              <a:rPr lang="en"/>
              <a:t>SEC on Jan. 9</a:t>
            </a:r>
            <a:endParaRPr/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•"/>
            </a:pPr>
            <a:r>
              <a:rPr lang="en"/>
              <a:t>Hacked to falsely post Bitcoin ETFs were approved</a:t>
            </a:r>
            <a:endParaRPr/>
          </a:p>
          <a:p>
            <a:pPr marL="1371600" lvl="2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•"/>
            </a:pPr>
            <a:r>
              <a:rPr lang="en"/>
              <a:t>Didn’t have 2FA enabled</a:t>
            </a:r>
            <a:endParaRPr/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•"/>
            </a:pPr>
            <a:r>
              <a:rPr lang="en"/>
              <a:t>Colonial Pipeline in 2021</a:t>
            </a:r>
            <a:endParaRPr/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•"/>
            </a:pPr>
            <a:r>
              <a:rPr lang="en"/>
              <a:t>1 recycled password stolen, MFA/2FA not enabled</a:t>
            </a:r>
            <a:endParaRPr/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•"/>
            </a:pPr>
            <a:r>
              <a:rPr lang="en"/>
              <a:t>Deloitte in 2016-17</a:t>
            </a:r>
            <a:endParaRPr/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•"/>
            </a:pPr>
            <a:r>
              <a:rPr lang="en"/>
              <a:t>Administrator didn’t have MFA/2FA enabled</a:t>
            </a:r>
            <a:endParaRPr/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•"/>
            </a:pPr>
            <a:r>
              <a:rPr lang="en"/>
              <a:t>Too many more to list!</a:t>
            </a:r>
            <a:endParaRPr/>
          </a:p>
        </p:txBody>
      </p:sp>
      <p:pic>
        <p:nvPicPr>
          <p:cNvPr id="276" name="Google Shape;276;p4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319650" y="665200"/>
            <a:ext cx="3090025" cy="38131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15"/>
          <p:cNvSpPr txBox="1">
            <a:spLocks noGrp="1"/>
          </p:cNvSpPr>
          <p:nvPr>
            <p:ph type="body" idx="1"/>
          </p:nvPr>
        </p:nvSpPr>
        <p:spPr>
          <a:xfrm>
            <a:off x="628650" y="1369219"/>
            <a:ext cx="7886700" cy="3263400"/>
          </a:xfrm>
          <a:prstGeom prst="rect">
            <a:avLst/>
          </a:prstGeom>
        </p:spPr>
        <p:txBody>
          <a:bodyPr spcFirstLastPara="1" wrap="square" lIns="68575" tIns="34275" rIns="68575" bIns="34275" anchor="t" anchorCtr="0">
            <a:normAutofit/>
          </a:bodyPr>
          <a:lstStyle/>
          <a:p>
            <a:pPr marL="457200" lvl="0" indent="-381000" algn="l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SzPts val="2400"/>
              <a:buChar char="•"/>
            </a:pPr>
            <a:r>
              <a:rPr lang="en" sz="2400"/>
              <a:t>This isn't about policy.</a:t>
            </a:r>
            <a:endParaRPr sz="2400"/>
          </a:p>
          <a:p>
            <a:pPr marL="457200" lvl="0" indent="-38100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2400"/>
              <a:buChar char="•"/>
            </a:pPr>
            <a:r>
              <a:rPr lang="en" sz="2400"/>
              <a:t>We do not endorse a particular vendor.</a:t>
            </a:r>
            <a:endParaRPr sz="2400"/>
          </a:p>
          <a:p>
            <a:pPr marL="457200" lvl="0" indent="-381000" algn="l" rtl="0">
              <a:lnSpc>
                <a:spcPct val="115000"/>
              </a:lnSpc>
              <a:spcBef>
                <a:spcPts val="1000"/>
              </a:spcBef>
              <a:spcAft>
                <a:spcPts val="1000"/>
              </a:spcAft>
              <a:buSzPts val="2400"/>
              <a:buChar char="•"/>
            </a:pPr>
            <a:r>
              <a:rPr lang="en" sz="2400"/>
              <a:t>Questions about official devices should be directed to the House CAO or Senate Sergeant at Arms.</a:t>
            </a:r>
            <a:endParaRPr sz="2400"/>
          </a:p>
        </p:txBody>
      </p:sp>
      <p:sp>
        <p:nvSpPr>
          <p:cNvPr id="97" name="Google Shape;97;p15"/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7886700" cy="994200"/>
          </a:xfrm>
          <a:prstGeom prst="rect">
            <a:avLst/>
          </a:prstGeom>
        </p:spPr>
        <p:txBody>
          <a:bodyPr spcFirstLastPara="1" wrap="square" lIns="68575" tIns="34275" rIns="68575" bIns="34275" anchor="ctr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/>
              <a:t>Scope</a:t>
            </a:r>
            <a:endParaRPr b="1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" name="Google Shape;281;p42"/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7886700" cy="994200"/>
          </a:xfrm>
          <a:prstGeom prst="rect">
            <a:avLst/>
          </a:prstGeom>
        </p:spPr>
        <p:txBody>
          <a:bodyPr spcFirstLastPara="1" wrap="square" lIns="68575" tIns="34275" rIns="68575" bIns="34275" anchor="ctr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Why does MFA/2FA work so well? </a:t>
            </a:r>
            <a:endParaRPr/>
          </a:p>
        </p:txBody>
      </p:sp>
      <p:sp>
        <p:nvSpPr>
          <p:cNvPr id="282" name="Google Shape;282;p42"/>
          <p:cNvSpPr txBox="1">
            <a:spLocks noGrp="1"/>
          </p:cNvSpPr>
          <p:nvPr>
            <p:ph type="body" idx="1"/>
          </p:nvPr>
        </p:nvSpPr>
        <p:spPr>
          <a:xfrm>
            <a:off x="628650" y="1369219"/>
            <a:ext cx="3886200" cy="3263400"/>
          </a:xfrm>
          <a:prstGeom prst="rect">
            <a:avLst/>
          </a:prstGeom>
        </p:spPr>
        <p:txBody>
          <a:bodyPr spcFirstLastPara="1" wrap="square" lIns="68575" tIns="34275" rIns="68575" bIns="34275" anchor="t" anchorCtr="0">
            <a:normAutofit/>
          </a:bodyPr>
          <a:lstStyle/>
          <a:p>
            <a:pPr marL="457200" lvl="0" indent="-317500" algn="l" rtl="0">
              <a:spcBef>
                <a:spcPts val="800"/>
              </a:spcBef>
              <a:spcAft>
                <a:spcPts val="0"/>
              </a:spcAft>
              <a:buSzPts val="1400"/>
              <a:buChar char="•"/>
            </a:pPr>
            <a:r>
              <a:rPr lang="en"/>
              <a:t>A bad actor would need access to both your original credentials </a:t>
            </a:r>
            <a:r>
              <a:rPr lang="en" b="1" u="sng"/>
              <a:t>AND</a:t>
            </a:r>
            <a:r>
              <a:rPr lang="en"/>
              <a:t> the device receiving the one-time security code</a:t>
            </a:r>
            <a:endParaRPr/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•"/>
            </a:pPr>
            <a:r>
              <a:rPr lang="en"/>
              <a:t>And if someone tries, the one-time code would alert you that your login information (username and password) may be compromised</a:t>
            </a:r>
            <a:endParaRPr/>
          </a:p>
        </p:txBody>
      </p:sp>
      <p:sp>
        <p:nvSpPr>
          <p:cNvPr id="283" name="Google Shape;283;p42"/>
          <p:cNvSpPr txBox="1">
            <a:spLocks noGrp="1"/>
          </p:cNvSpPr>
          <p:nvPr>
            <p:ph type="body" idx="2"/>
          </p:nvPr>
        </p:nvSpPr>
        <p:spPr>
          <a:xfrm>
            <a:off x="4629150" y="1369219"/>
            <a:ext cx="3886200" cy="3263400"/>
          </a:xfrm>
          <a:prstGeom prst="rect">
            <a:avLst/>
          </a:prstGeom>
        </p:spPr>
        <p:txBody>
          <a:bodyPr spcFirstLastPara="1" wrap="square" lIns="68575" tIns="34275" rIns="68575" bIns="34275" anchor="t" anchorCtr="0">
            <a:normAutofit/>
          </a:bodyPr>
          <a:lstStyle/>
          <a:p>
            <a:pPr marL="457200" lvl="0" indent="-317500" algn="l" rtl="0">
              <a:spcBef>
                <a:spcPts val="800"/>
              </a:spcBef>
              <a:spcAft>
                <a:spcPts val="0"/>
              </a:spcAft>
              <a:buSzPts val="1400"/>
              <a:buChar char="•"/>
            </a:pPr>
            <a:r>
              <a:rPr lang="en"/>
              <a:t>Specifically responsive to some of the most frequent cybersecurity challenges, like reused and compromised passwords</a:t>
            </a:r>
            <a:endParaRPr/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•"/>
            </a:pPr>
            <a:r>
              <a:rPr lang="en"/>
              <a:t>Authentication app options: Google Authenticator, most password managers (like 1Password)</a:t>
            </a:r>
            <a:endParaRPr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8" name="Google Shape;288;p43"/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7886700" cy="994200"/>
          </a:xfrm>
          <a:prstGeom prst="rect">
            <a:avLst/>
          </a:prstGeom>
        </p:spPr>
        <p:txBody>
          <a:bodyPr spcFirstLastPara="1" wrap="square" lIns="68575" tIns="34275" rIns="68575" bIns="34275" anchor="ctr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All trustworthy online services support</a:t>
            </a:r>
            <a:endParaRPr/>
          </a:p>
        </p:txBody>
      </p:sp>
      <p:sp>
        <p:nvSpPr>
          <p:cNvPr id="289" name="Google Shape;289;p43"/>
          <p:cNvSpPr txBox="1">
            <a:spLocks noGrp="1"/>
          </p:cNvSpPr>
          <p:nvPr>
            <p:ph type="body" idx="1"/>
          </p:nvPr>
        </p:nvSpPr>
        <p:spPr>
          <a:xfrm>
            <a:off x="628650" y="1369219"/>
            <a:ext cx="3886200" cy="3263400"/>
          </a:xfrm>
          <a:prstGeom prst="rect">
            <a:avLst/>
          </a:prstGeom>
        </p:spPr>
        <p:txBody>
          <a:bodyPr spcFirstLastPara="1" wrap="square" lIns="68575" tIns="34275" rIns="68575" bIns="34275" anchor="t" anchorCtr="0">
            <a:normAutofit lnSpcReduction="10000"/>
          </a:bodyPr>
          <a:lstStyle/>
          <a:p>
            <a:pPr marL="457200" lvl="0" indent="-317500" algn="l" rtl="0">
              <a:spcBef>
                <a:spcPts val="800"/>
              </a:spcBef>
              <a:spcAft>
                <a:spcPts val="0"/>
              </a:spcAft>
              <a:buSzPts val="1400"/>
              <a:buChar char="•"/>
            </a:pPr>
            <a:r>
              <a:rPr lang="en"/>
              <a:t>All email providers</a:t>
            </a:r>
            <a:endParaRPr/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•"/>
            </a:pPr>
            <a:r>
              <a:rPr lang="en"/>
              <a:t>All banks</a:t>
            </a:r>
            <a:endParaRPr/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•"/>
            </a:pPr>
            <a:r>
              <a:rPr lang="en"/>
              <a:t>Any entity that has your credit card or other financial information</a:t>
            </a:r>
            <a:endParaRPr/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•"/>
            </a:pPr>
            <a:r>
              <a:rPr lang="en"/>
              <a:t>Basically every trustworthy online service</a:t>
            </a:r>
            <a:endParaRPr/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•"/>
            </a:pPr>
            <a:r>
              <a:rPr lang="en"/>
              <a:t>Simply put, if it doesn’t support MFA/2FA, it </a:t>
            </a:r>
            <a:r>
              <a:rPr lang="en" u="sng"/>
              <a:t>should not</a:t>
            </a:r>
            <a:r>
              <a:rPr lang="en"/>
              <a:t> have any of your sensitive information</a:t>
            </a:r>
            <a:endParaRPr/>
          </a:p>
        </p:txBody>
      </p:sp>
      <p:sp>
        <p:nvSpPr>
          <p:cNvPr id="290" name="Google Shape;290;p43"/>
          <p:cNvSpPr txBox="1">
            <a:spLocks noGrp="1"/>
          </p:cNvSpPr>
          <p:nvPr>
            <p:ph type="body" idx="2"/>
          </p:nvPr>
        </p:nvSpPr>
        <p:spPr>
          <a:xfrm>
            <a:off x="4629150" y="1369219"/>
            <a:ext cx="3886200" cy="3263400"/>
          </a:xfrm>
          <a:prstGeom prst="rect">
            <a:avLst/>
          </a:prstGeom>
        </p:spPr>
        <p:txBody>
          <a:bodyPr spcFirstLastPara="1" wrap="square" lIns="68575" tIns="34275" rIns="68575" bIns="34275" anchor="t" anchorCtr="0">
            <a:normAutofit/>
          </a:bodyPr>
          <a:lstStyle/>
          <a:p>
            <a:pPr marL="457200" lvl="0" indent="-317500" algn="l" rtl="0">
              <a:spcBef>
                <a:spcPts val="800"/>
              </a:spcBef>
              <a:spcAft>
                <a:spcPts val="0"/>
              </a:spcAft>
              <a:buSzPts val="1400"/>
              <a:buChar char="•"/>
            </a:pPr>
            <a:r>
              <a:rPr lang="en"/>
              <a:t>Each service has its own step-by-step guide once you enable MFA/2FA, generally </a:t>
            </a:r>
            <a:r>
              <a:rPr lang="en" u="sng"/>
              <a:t>in security settings</a:t>
            </a:r>
            <a:endParaRPr u="sng"/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•"/>
            </a:pPr>
            <a:r>
              <a:rPr lang="en"/>
              <a:t>You can also find links to many service’s instructions at </a:t>
            </a:r>
            <a:r>
              <a:rPr lang="en" u="sng">
                <a:solidFill>
                  <a:schemeClr val="hlink"/>
                </a:solidFill>
                <a:hlinkClick r:id="rId3"/>
              </a:rPr>
              <a:t>https://2fa.directory/us/</a:t>
            </a:r>
            <a:endParaRPr/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•"/>
            </a:pPr>
            <a:r>
              <a:rPr lang="en"/>
              <a:t>This is crowd-sourced; generally worth going through the service itself</a:t>
            </a:r>
            <a:endParaRPr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5" name="Google Shape;295;p44"/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7886700" cy="994200"/>
          </a:xfrm>
          <a:prstGeom prst="rect">
            <a:avLst/>
          </a:prstGeom>
        </p:spPr>
        <p:txBody>
          <a:bodyPr spcFirstLastPara="1" wrap="square" lIns="68575" tIns="34275" rIns="68575" bIns="34275" anchor="ctr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One </a:t>
            </a:r>
            <a:r>
              <a:rPr lang="en" sz="1600" u="sng"/>
              <a:t>tiny</a:t>
            </a:r>
            <a:r>
              <a:rPr lang="en"/>
              <a:t> note…</a:t>
            </a:r>
            <a:endParaRPr/>
          </a:p>
        </p:txBody>
      </p:sp>
      <p:sp>
        <p:nvSpPr>
          <p:cNvPr id="296" name="Google Shape;296;p44"/>
          <p:cNvSpPr txBox="1">
            <a:spLocks noGrp="1"/>
          </p:cNvSpPr>
          <p:nvPr>
            <p:ph type="body" idx="1"/>
          </p:nvPr>
        </p:nvSpPr>
        <p:spPr>
          <a:xfrm>
            <a:off x="1320225" y="1268050"/>
            <a:ext cx="6503700" cy="3263400"/>
          </a:xfrm>
          <a:prstGeom prst="rect">
            <a:avLst/>
          </a:prstGeom>
        </p:spPr>
        <p:txBody>
          <a:bodyPr spcFirstLastPara="1" wrap="square" lIns="68575" tIns="34275" rIns="68575" bIns="34275" anchor="t" anchorCtr="0">
            <a:normAutofit/>
          </a:bodyPr>
          <a:lstStyle/>
          <a:p>
            <a:pPr marL="457200" lvl="0" indent="-317500" algn="l" rtl="0">
              <a:spcBef>
                <a:spcPts val="800"/>
              </a:spcBef>
              <a:spcAft>
                <a:spcPts val="0"/>
              </a:spcAft>
              <a:buSzPts val="1400"/>
              <a:buChar char="•"/>
            </a:pPr>
            <a:r>
              <a:rPr lang="en"/>
              <a:t>What if you need to access your MFA/2FA-protected account but lost your phone?</a:t>
            </a:r>
            <a:endParaRPr/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•"/>
            </a:pPr>
            <a:r>
              <a:rPr lang="en"/>
              <a:t>Best practice (at least for your most important accounts): “</a:t>
            </a:r>
            <a:r>
              <a:rPr lang="en" b="1"/>
              <a:t>backup codes</a:t>
            </a:r>
            <a:r>
              <a:rPr lang="en"/>
              <a:t>”</a:t>
            </a:r>
            <a:endParaRPr/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•"/>
            </a:pPr>
            <a:r>
              <a:rPr lang="en"/>
              <a:t>Write them down and put them somewhere safe — just in case lightning strikes twice</a:t>
            </a:r>
            <a:endParaRPr/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•"/>
            </a:pPr>
            <a:r>
              <a:rPr lang="en"/>
              <a:t>If you have other services sending codes (or PW resets) to a primary email account, </a:t>
            </a:r>
            <a:r>
              <a:rPr lang="en" u="sng"/>
              <a:t>that’s the one to do this for</a:t>
            </a:r>
            <a:endParaRPr u="sng"/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1" name="Google Shape;301;p4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83512" y="326075"/>
            <a:ext cx="7176975" cy="40475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6" name="Google Shape;306;p46"/>
          <p:cNvSpPr txBox="1">
            <a:spLocks noGrp="1"/>
          </p:cNvSpPr>
          <p:nvPr>
            <p:ph type="ctrTitle"/>
          </p:nvPr>
        </p:nvSpPr>
        <p:spPr>
          <a:xfrm>
            <a:off x="1143000" y="1167975"/>
            <a:ext cx="6858000" cy="939900"/>
          </a:xfrm>
          <a:prstGeom prst="rect">
            <a:avLst/>
          </a:prstGeom>
        </p:spPr>
        <p:txBody>
          <a:bodyPr spcFirstLastPara="1" wrap="square" lIns="68575" tIns="34275" rIns="68575" bIns="34275" anchor="b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Exit Poll</a:t>
            </a:r>
            <a:endParaRPr/>
          </a:p>
        </p:txBody>
      </p:sp>
      <p:sp>
        <p:nvSpPr>
          <p:cNvPr id="307" name="Google Shape;307;p46"/>
          <p:cNvSpPr txBox="1"/>
          <p:nvPr/>
        </p:nvSpPr>
        <p:spPr>
          <a:xfrm>
            <a:off x="2714275" y="3392275"/>
            <a:ext cx="3904200" cy="1370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100">
              <a:solidFill>
                <a:schemeClr val="dk1"/>
              </a:solidFill>
              <a:latin typeface="Avenir"/>
              <a:ea typeface="Avenir"/>
              <a:cs typeface="Avenir"/>
              <a:sym typeface="Avenir"/>
            </a:endParaRP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2" name="Google Shape;312;p47"/>
          <p:cNvSpPr txBox="1"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  <a:prstGeom prst="rect">
            <a:avLst/>
          </a:prstGeom>
        </p:spPr>
        <p:txBody>
          <a:bodyPr spcFirstLastPara="1" wrap="square" lIns="68575" tIns="34275" rIns="68575" bIns="34275" anchor="b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Q &amp; A</a:t>
            </a: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16"/>
          <p:cNvSpPr txBox="1">
            <a:spLocks noGrp="1"/>
          </p:cNvSpPr>
          <p:nvPr>
            <p:ph type="body" idx="1"/>
          </p:nvPr>
        </p:nvSpPr>
        <p:spPr>
          <a:xfrm>
            <a:off x="628650" y="1369219"/>
            <a:ext cx="7886700" cy="3263400"/>
          </a:xfrm>
          <a:prstGeom prst="rect">
            <a:avLst/>
          </a:prstGeom>
        </p:spPr>
        <p:txBody>
          <a:bodyPr spcFirstLastPara="1" wrap="square" lIns="68575" tIns="34275" rIns="68575" bIns="34275" anchor="t" anchorCtr="0">
            <a:normAutofit/>
          </a:bodyPr>
          <a:lstStyle/>
          <a:p>
            <a:pPr marL="457200" lvl="0" indent="-381000" algn="l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SzPts val="2400"/>
              <a:buChar char="•"/>
            </a:pPr>
            <a:r>
              <a:rPr lang="en" sz="2400"/>
              <a:t>Constituents may reach out through non-official channels.</a:t>
            </a:r>
            <a:endParaRPr sz="2400"/>
          </a:p>
          <a:p>
            <a:pPr marL="457200" lvl="0" indent="-38100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2400"/>
              <a:buChar char="•"/>
            </a:pPr>
            <a:r>
              <a:rPr lang="en" sz="2400"/>
              <a:t>Casework can trigger threats, such as from foreign states.</a:t>
            </a:r>
            <a:endParaRPr sz="2400"/>
          </a:p>
          <a:p>
            <a:pPr marL="457200" lvl="0" indent="-381000" algn="l" rtl="0">
              <a:lnSpc>
                <a:spcPct val="115000"/>
              </a:lnSpc>
              <a:spcBef>
                <a:spcPts val="1000"/>
              </a:spcBef>
              <a:spcAft>
                <a:spcPts val="1000"/>
              </a:spcAft>
              <a:buSzPts val="2400"/>
              <a:buChar char="•"/>
            </a:pPr>
            <a:r>
              <a:rPr lang="en" sz="2400"/>
              <a:t>Distance from DC may limit awareness of support from DC-centric support offices and agencies.</a:t>
            </a:r>
            <a:endParaRPr sz="2400"/>
          </a:p>
        </p:txBody>
      </p:sp>
      <p:sp>
        <p:nvSpPr>
          <p:cNvPr id="103" name="Google Shape;103;p16"/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7886700" cy="994200"/>
          </a:xfrm>
          <a:prstGeom prst="rect">
            <a:avLst/>
          </a:prstGeom>
        </p:spPr>
        <p:txBody>
          <a:bodyPr spcFirstLastPara="1" wrap="square" lIns="68575" tIns="34275" rIns="68575" bIns="34275" anchor="ctr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/>
              <a:t>District staff need special attention</a:t>
            </a:r>
            <a:endParaRPr b="1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17"/>
          <p:cNvSpPr txBox="1">
            <a:spLocks noGrp="1"/>
          </p:cNvSpPr>
          <p:nvPr>
            <p:ph type="body" idx="1"/>
          </p:nvPr>
        </p:nvSpPr>
        <p:spPr>
          <a:xfrm>
            <a:off x="628650" y="1369219"/>
            <a:ext cx="7886700" cy="3263400"/>
          </a:xfrm>
          <a:prstGeom prst="rect">
            <a:avLst/>
          </a:prstGeom>
        </p:spPr>
        <p:txBody>
          <a:bodyPr spcFirstLastPara="1" wrap="square" lIns="68575" tIns="34275" rIns="68575" bIns="34275" anchor="t" anchorCtr="0">
            <a:norm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None/>
            </a:pPr>
            <a:r>
              <a:rPr lang="en" sz="2400"/>
              <a:t>We will be taking your questions throughout. </a:t>
            </a:r>
            <a:r>
              <a:rPr lang="en" sz="2400" b="1"/>
              <a:t>Please use the Q&amp;A feature </a:t>
            </a:r>
            <a:r>
              <a:rPr lang="en" sz="2400"/>
              <a:t>to ask your questions and we will answer at the end.</a:t>
            </a:r>
            <a:endParaRPr sz="2400"/>
          </a:p>
        </p:txBody>
      </p:sp>
      <p:sp>
        <p:nvSpPr>
          <p:cNvPr id="109" name="Google Shape;109;p17"/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7886700" cy="994200"/>
          </a:xfrm>
          <a:prstGeom prst="rect">
            <a:avLst/>
          </a:prstGeom>
        </p:spPr>
        <p:txBody>
          <a:bodyPr spcFirstLastPara="1" wrap="square" lIns="68575" tIns="34275" rIns="68575" bIns="34275" anchor="ctr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/>
              <a:t>Q &amp; A</a:t>
            </a:r>
            <a:endParaRPr b="1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18"/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7886700" cy="994200"/>
          </a:xfrm>
          <a:prstGeom prst="rect">
            <a:avLst/>
          </a:prstGeom>
        </p:spPr>
        <p:txBody>
          <a:bodyPr spcFirstLastPara="1" wrap="square" lIns="68575" tIns="34275" rIns="68575" bIns="34275" anchor="ctr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/>
              <a:t>Agenda</a:t>
            </a:r>
            <a:endParaRPr b="1"/>
          </a:p>
        </p:txBody>
      </p:sp>
      <p:sp>
        <p:nvSpPr>
          <p:cNvPr id="115" name="Google Shape;115;p18"/>
          <p:cNvSpPr txBox="1">
            <a:spLocks noGrp="1"/>
          </p:cNvSpPr>
          <p:nvPr>
            <p:ph type="body" idx="1"/>
          </p:nvPr>
        </p:nvSpPr>
        <p:spPr>
          <a:xfrm>
            <a:off x="628650" y="1117544"/>
            <a:ext cx="7886700" cy="3263400"/>
          </a:xfrm>
          <a:prstGeom prst="rect">
            <a:avLst/>
          </a:prstGeom>
        </p:spPr>
        <p:txBody>
          <a:bodyPr spcFirstLastPara="1" wrap="square" lIns="68575" tIns="34275" rIns="68575" bIns="34275" anchor="t" anchorCtr="0">
            <a:normAutofit fontScale="85000" lnSpcReduction="20000"/>
          </a:bodyPr>
          <a:lstStyle/>
          <a:p>
            <a:pPr marL="457200" lvl="0" indent="-381000" algn="l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SzPts val="2400"/>
              <a:buChar char="•"/>
            </a:pPr>
            <a:r>
              <a:rPr lang="en" sz="2400"/>
              <a:t>Survey</a:t>
            </a:r>
            <a:endParaRPr sz="2400"/>
          </a:p>
          <a:p>
            <a:pPr marL="457200" lvl="0" indent="-38100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2400"/>
              <a:buChar char="•"/>
            </a:pPr>
            <a:r>
              <a:rPr lang="en" sz="2400"/>
              <a:t>Why you should care and HaveIBeenPwned.com</a:t>
            </a:r>
            <a:endParaRPr sz="2400"/>
          </a:p>
          <a:p>
            <a:pPr marL="457200" lvl="0" indent="-38100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2400"/>
              <a:buChar char="•"/>
            </a:pPr>
            <a:r>
              <a:rPr lang="en" sz="2400"/>
              <a:t>Passwords &amp; Password Managers</a:t>
            </a:r>
            <a:endParaRPr sz="2400"/>
          </a:p>
          <a:p>
            <a:pPr marL="457200" lvl="0" indent="-38100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2400"/>
              <a:buChar char="•"/>
            </a:pPr>
            <a:r>
              <a:rPr lang="en" sz="2400"/>
              <a:t>Security: texting, mobile devices, and email</a:t>
            </a:r>
            <a:endParaRPr sz="2400"/>
          </a:p>
          <a:p>
            <a:pPr marL="457200" lvl="0" indent="-38100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2400"/>
              <a:buChar char="•"/>
            </a:pPr>
            <a:r>
              <a:rPr lang="en" sz="2400"/>
              <a:t>Multifactor authentication</a:t>
            </a:r>
            <a:endParaRPr sz="2400"/>
          </a:p>
          <a:p>
            <a:pPr marL="457200" lvl="0" indent="-38100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2400"/>
              <a:buChar char="•"/>
            </a:pPr>
            <a:r>
              <a:rPr lang="en" sz="2400"/>
              <a:t>Exit poll </a:t>
            </a:r>
            <a:endParaRPr sz="2400"/>
          </a:p>
          <a:p>
            <a:pPr marL="457200" lvl="0" indent="-381000" algn="l" rtl="0">
              <a:lnSpc>
                <a:spcPct val="115000"/>
              </a:lnSpc>
              <a:spcBef>
                <a:spcPts val="1000"/>
              </a:spcBef>
              <a:spcAft>
                <a:spcPts val="1000"/>
              </a:spcAft>
              <a:buSzPts val="2400"/>
              <a:buChar char="•"/>
            </a:pPr>
            <a:r>
              <a:rPr lang="en" sz="2400"/>
              <a:t>Q &amp; A </a:t>
            </a:r>
            <a:endParaRPr sz="240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19"/>
          <p:cNvSpPr txBox="1">
            <a:spLocks noGrp="1"/>
          </p:cNvSpPr>
          <p:nvPr>
            <p:ph type="ctrTitle"/>
          </p:nvPr>
        </p:nvSpPr>
        <p:spPr>
          <a:xfrm>
            <a:off x="1143000" y="1307275"/>
            <a:ext cx="6858000" cy="1790700"/>
          </a:xfrm>
          <a:prstGeom prst="rect">
            <a:avLst/>
          </a:prstGeom>
        </p:spPr>
        <p:txBody>
          <a:bodyPr spcFirstLastPara="1" wrap="square" lIns="68575" tIns="34275" rIns="68575" bIns="34275" anchor="b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Audience Survey</a:t>
            </a:r>
            <a:endParaRPr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21;p19"/>
          <p:cNvSpPr txBox="1"/>
          <p:nvPr/>
        </p:nvSpPr>
        <p:spPr>
          <a:xfrm>
            <a:off x="2714275" y="3392275"/>
            <a:ext cx="3904200" cy="1370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100">
              <a:solidFill>
                <a:schemeClr val="dk1"/>
              </a:solidFill>
              <a:latin typeface="Avenir"/>
              <a:ea typeface="Avenir"/>
              <a:cs typeface="Avenir"/>
              <a:sym typeface="Avenir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20"/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7886700" cy="994200"/>
          </a:xfrm>
          <a:prstGeom prst="rect">
            <a:avLst/>
          </a:prstGeom>
        </p:spPr>
        <p:txBody>
          <a:bodyPr spcFirstLastPara="1" wrap="square" lIns="68575" tIns="34275" rIns="68575" bIns="34275" anchor="ctr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/>
              <a:t>Political &amp; Government Staffers Are Top Targets</a:t>
            </a:r>
            <a:endParaRPr sz="2800"/>
          </a:p>
        </p:txBody>
      </p:sp>
      <p:sp>
        <p:nvSpPr>
          <p:cNvPr id="127" name="Google Shape;127;p20"/>
          <p:cNvSpPr txBox="1">
            <a:spLocks noGrp="1"/>
          </p:cNvSpPr>
          <p:nvPr>
            <p:ph type="body" idx="1"/>
          </p:nvPr>
        </p:nvSpPr>
        <p:spPr>
          <a:xfrm>
            <a:off x="628650" y="1058426"/>
            <a:ext cx="7886700" cy="3574200"/>
          </a:xfrm>
          <a:prstGeom prst="rect">
            <a:avLst/>
          </a:prstGeom>
        </p:spPr>
        <p:txBody>
          <a:bodyPr spcFirstLastPara="1" wrap="square" lIns="68575" tIns="34275" rIns="68575" bIns="34275" anchor="t" anchorCtr="0">
            <a:normAutofit/>
          </a:bodyPr>
          <a:lstStyle/>
          <a:p>
            <a:pPr marL="0" lvl="0" indent="0" algn="l" rtl="0">
              <a:lnSpc>
                <a:spcPct val="80000"/>
              </a:lnSpc>
              <a:spcBef>
                <a:spcPts val="800"/>
              </a:spcBef>
              <a:spcAft>
                <a:spcPts val="0"/>
              </a:spcAft>
              <a:buNone/>
            </a:pPr>
            <a:endParaRPr sz="1800">
              <a:solidFill>
                <a:srgbClr val="FF0000"/>
              </a:solidFill>
            </a:endParaRPr>
          </a:p>
          <a:p>
            <a:pPr marL="457200" lvl="0" indent="-342900" algn="l" rtl="0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SzPts val="1800"/>
              <a:buChar char="●"/>
            </a:pPr>
            <a:r>
              <a:rPr lang="en" sz="1800">
                <a:solidFill>
                  <a:srgbClr val="FF0000"/>
                </a:solidFill>
              </a:rPr>
              <a:t>Trump presidential campaign </a:t>
            </a:r>
            <a:r>
              <a:rPr lang="en" sz="1800"/>
              <a:t>infiltrated by foreign hackers via spear-phishing emails sent by fake US officials</a:t>
            </a:r>
            <a:endParaRPr sz="1800"/>
          </a:p>
          <a:p>
            <a:pPr marL="457200" lvl="0" indent="-342900" algn="l" rtl="0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SzPts val="1800"/>
              <a:buChar char="●"/>
            </a:pPr>
            <a:r>
              <a:rPr lang="en" sz="1800">
                <a:solidFill>
                  <a:srgbClr val="FF0000"/>
                </a:solidFill>
              </a:rPr>
              <a:t>Clinton presidential campaign</a:t>
            </a:r>
            <a:r>
              <a:rPr lang="en" sz="1800"/>
              <a:t> infiltrated by foreign hackers via spear-phishing email sent by fake Google</a:t>
            </a:r>
            <a:endParaRPr sz="1800"/>
          </a:p>
          <a:p>
            <a:pPr marL="457200" lvl="0" indent="-342900" algn="l" rtl="0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SzPts val="1800"/>
              <a:buChar char="●"/>
            </a:pPr>
            <a:r>
              <a:rPr lang="en" sz="1800"/>
              <a:t>“Salt Typhoon” reportedly hacked into </a:t>
            </a:r>
            <a:r>
              <a:rPr lang="en" sz="1800">
                <a:solidFill>
                  <a:srgbClr val="FF0000"/>
                </a:solidFill>
              </a:rPr>
              <a:t>phones of Trump &amp; Vance</a:t>
            </a:r>
            <a:r>
              <a:rPr lang="en" sz="1800"/>
              <a:t> and geolocation data of hundreds of </a:t>
            </a:r>
            <a:r>
              <a:rPr lang="en" sz="1800">
                <a:solidFill>
                  <a:srgbClr val="FF0000"/>
                </a:solidFill>
              </a:rPr>
              <a:t>phones throughout DC</a:t>
            </a:r>
            <a:endParaRPr sz="1800">
              <a:solidFill>
                <a:srgbClr val="FF0000"/>
              </a:solidFill>
            </a:endParaRPr>
          </a:p>
          <a:p>
            <a:pPr marL="457200" lvl="0" indent="-342900" algn="l" rtl="0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SzPts val="1800"/>
              <a:buChar char="●"/>
            </a:pPr>
            <a:r>
              <a:rPr lang="en" sz="1800"/>
              <a:t>DC Health Link data breach compromised personal data of </a:t>
            </a:r>
            <a:r>
              <a:rPr lang="en" sz="1800">
                <a:solidFill>
                  <a:srgbClr val="FF0000"/>
                </a:solidFill>
              </a:rPr>
              <a:t>Members of Congress, Hill staffers, and their families</a:t>
            </a:r>
            <a:endParaRPr sz="1800">
              <a:solidFill>
                <a:srgbClr val="FF0000"/>
              </a:solidFill>
            </a:endParaRPr>
          </a:p>
          <a:p>
            <a:pPr marL="457200" lvl="0" indent="-342900" algn="l" rtl="0">
              <a:lnSpc>
                <a:spcPct val="80000"/>
              </a:lnSpc>
              <a:spcBef>
                <a:spcPts val="1000"/>
              </a:spcBef>
              <a:spcAft>
                <a:spcPts val="1000"/>
              </a:spcAft>
              <a:buSzPts val="1800"/>
              <a:buChar char="●"/>
            </a:pPr>
            <a:r>
              <a:rPr lang="en" sz="1800"/>
              <a:t>OPM data breach compromised personal data of </a:t>
            </a:r>
            <a:r>
              <a:rPr lang="en" sz="1800">
                <a:solidFill>
                  <a:srgbClr val="FF0000"/>
                </a:solidFill>
              </a:rPr>
              <a:t>millions of current and former federal employees</a:t>
            </a:r>
            <a:endParaRPr sz="180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21"/>
          <p:cNvSpPr txBox="1">
            <a:spLocks noGrp="1"/>
          </p:cNvSpPr>
          <p:nvPr>
            <p:ph type="ctrTitle"/>
          </p:nvPr>
        </p:nvSpPr>
        <p:spPr>
          <a:xfrm>
            <a:off x="1143000" y="762000"/>
            <a:ext cx="6858000" cy="1790700"/>
          </a:xfrm>
          <a:prstGeom prst="rect">
            <a:avLst/>
          </a:prstGeom>
        </p:spPr>
        <p:txBody>
          <a:bodyPr spcFirstLastPara="1" wrap="square" lIns="68575" tIns="34275" rIns="68575" bIns="34275" anchor="b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Have you been pwned?</a:t>
            </a:r>
            <a:endParaRPr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33;p21"/>
          <p:cNvSpPr txBox="1"/>
          <p:nvPr/>
        </p:nvSpPr>
        <p:spPr>
          <a:xfrm>
            <a:off x="2714275" y="3392275"/>
            <a:ext cx="3904200" cy="1370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100">
              <a:solidFill>
                <a:schemeClr val="dk1"/>
              </a:solidFill>
              <a:latin typeface="Avenir"/>
              <a:ea typeface="Avenir"/>
              <a:cs typeface="Avenir"/>
              <a:sym typeface="Avenir"/>
            </a:endParaRPr>
          </a:p>
        </p:txBody>
      </p:sp>
      <p:sp>
        <p:nvSpPr>
          <p:cNvPr id="134" name="Google Shape;134;p21"/>
          <p:cNvSpPr txBox="1"/>
          <p:nvPr/>
        </p:nvSpPr>
        <p:spPr>
          <a:xfrm>
            <a:off x="94375" y="2571750"/>
            <a:ext cx="9144000" cy="70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400" u="sng">
                <a:solidFill>
                  <a:schemeClr val="hlink"/>
                </a:solidFill>
                <a:hlinkClick r:id="rId3"/>
              </a:rPr>
              <a:t>https://haveibeenpwned.com/</a:t>
            </a:r>
            <a:endParaRPr sz="30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1337</Words>
  <Application>Microsoft Office PowerPoint</Application>
  <PresentationFormat>On-screen Show (16:9)</PresentationFormat>
  <Paragraphs>154</Paragraphs>
  <Slides>35</Slides>
  <Notes>35</Notes>
  <HiddenSlides>2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35</vt:i4>
      </vt:variant>
    </vt:vector>
  </HeadingPairs>
  <TitlesOfParts>
    <vt:vector size="39" baseType="lpstr">
      <vt:lpstr>Arial</vt:lpstr>
      <vt:lpstr>Avenir</vt:lpstr>
      <vt:lpstr>Calibri</vt:lpstr>
      <vt:lpstr>Office Theme</vt:lpstr>
      <vt:lpstr>Congressional Staff Cybersecurity Training</vt:lpstr>
      <vt:lpstr>Welcome</vt:lpstr>
      <vt:lpstr>Scope</vt:lpstr>
      <vt:lpstr>District staff need special attention</vt:lpstr>
      <vt:lpstr>Q &amp; A</vt:lpstr>
      <vt:lpstr>Agenda</vt:lpstr>
      <vt:lpstr>Audience Survey </vt:lpstr>
      <vt:lpstr>Political &amp; Government Staffers Are Top Targets</vt:lpstr>
      <vt:lpstr>Have you been pwned? </vt:lpstr>
      <vt:lpstr>PowerPoint Presentation</vt:lpstr>
      <vt:lpstr>PowerPoint Presentation</vt:lpstr>
      <vt:lpstr>Passwords &amp;  Password Managers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Texting, Mobile, and Email Security</vt:lpstr>
      <vt:lpstr>PowerPoint Presentation</vt:lpstr>
      <vt:lpstr>Risks</vt:lpstr>
      <vt:lpstr>Encrypted Communications</vt:lpstr>
      <vt:lpstr>Other Security Steps</vt:lpstr>
      <vt:lpstr>Phishing, Spearphishing, and Whaling</vt:lpstr>
      <vt:lpstr>Email Security: Multifactor Authentication</vt:lpstr>
      <vt:lpstr>Email Security: Links and Attachments</vt:lpstr>
      <vt:lpstr>Multi-factor Authentication</vt:lpstr>
      <vt:lpstr>PowerPoint Presentation</vt:lpstr>
      <vt:lpstr>MFA is 1 big thing you can do right now</vt:lpstr>
      <vt:lpstr>Avoid grumpiness:</vt:lpstr>
      <vt:lpstr>Why does MFA/2FA work so well? </vt:lpstr>
      <vt:lpstr>All trustworthy online services support</vt:lpstr>
      <vt:lpstr>One tiny note…</vt:lpstr>
      <vt:lpstr>PowerPoint Presentation</vt:lpstr>
      <vt:lpstr>Exit Poll</vt:lpstr>
      <vt:lpstr>Q &amp; A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cp:lastModifiedBy>Rosa lin</cp:lastModifiedBy>
  <cp:revision>1</cp:revision>
  <dcterms:modified xsi:type="dcterms:W3CDTF">2025-09-25T02:28:55Z</dcterms:modified>
</cp:coreProperties>
</file>